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92" r:id="rId3"/>
    <p:sldId id="258" r:id="rId4"/>
    <p:sldId id="396" r:id="rId5"/>
    <p:sldId id="394" r:id="rId6"/>
    <p:sldId id="262" r:id="rId7"/>
    <p:sldId id="397" r:id="rId8"/>
    <p:sldId id="395" r:id="rId9"/>
    <p:sldId id="391" r:id="rId10"/>
    <p:sldId id="265" r:id="rId11"/>
    <p:sldId id="302" r:id="rId12"/>
    <p:sldId id="398" r:id="rId13"/>
    <p:sldId id="267" r:id="rId14"/>
    <p:sldId id="301" r:id="rId15"/>
    <p:sldId id="307" r:id="rId16"/>
    <p:sldId id="303" r:id="rId17"/>
    <p:sldId id="266" r:id="rId18"/>
    <p:sldId id="272" r:id="rId19"/>
    <p:sldId id="260" r:id="rId20"/>
    <p:sldId id="295" r:id="rId21"/>
    <p:sldId id="393" r:id="rId2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2C6E"/>
    <a:srgbClr val="F7B3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85995" autoAdjust="0"/>
  </p:normalViewPr>
  <p:slideViewPr>
    <p:cSldViewPr snapToGrid="0">
      <p:cViewPr varScale="1">
        <p:scale>
          <a:sx n="39" d="100"/>
          <a:sy n="39" d="100"/>
        </p:scale>
        <p:origin x="984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F62AA-B316-4DC4-A9DE-EC64A10BFB28}" type="doc">
      <dgm:prSet loTypeId="urn:microsoft.com/office/officeart/2005/8/layout/radial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F8EBBF33-E102-4DAA-AA35-70E202896838}">
      <dgm:prSet phldrT="[Texto]" custT="1"/>
      <dgm:spPr/>
      <dgm:t>
        <a:bodyPr/>
        <a:lstStyle/>
        <a:p>
          <a:r>
            <a:rPr lang="es-ES" sz="1600">
              <a:latin typeface="Calibri" panose="020F0502020204030204" pitchFamily="34" charset="0"/>
            </a:rPr>
            <a:t>ACTIVACIÓ de l’AFERRAMENT</a:t>
          </a:r>
          <a:endParaRPr lang="es-ES" sz="1600" dirty="0">
            <a:latin typeface="Calibri" panose="020F0502020204030204" pitchFamily="34" charset="0"/>
          </a:endParaRPr>
        </a:p>
      </dgm:t>
    </dgm:pt>
    <dgm:pt modelId="{08961A02-6DCF-43CA-A973-1A4156E214E3}" type="parTrans" cxnId="{833A41F6-4551-440D-8580-D84A6C8C38FF}">
      <dgm:prSet/>
      <dgm:spPr/>
      <dgm:t>
        <a:bodyPr/>
        <a:lstStyle/>
        <a:p>
          <a:endParaRPr lang="es-ES">
            <a:latin typeface="Calibri" panose="020F0502020204030204" pitchFamily="34" charset="0"/>
          </a:endParaRPr>
        </a:p>
      </dgm:t>
    </dgm:pt>
    <dgm:pt modelId="{74766EA7-A397-4515-A1FA-60D8C0E4BFBF}" type="sibTrans" cxnId="{833A41F6-4551-440D-8580-D84A6C8C38FF}">
      <dgm:prSet/>
      <dgm:spPr/>
      <dgm:t>
        <a:bodyPr/>
        <a:lstStyle/>
        <a:p>
          <a:endParaRPr lang="es-ES">
            <a:latin typeface="Calibri" panose="020F0502020204030204" pitchFamily="34" charset="0"/>
          </a:endParaRPr>
        </a:p>
      </dgm:t>
    </dgm:pt>
    <dgm:pt modelId="{09484814-7CD3-4467-9F7C-096CB7287B17}">
      <dgm:prSet phldrT="[Texto]" custT="1"/>
      <dgm:spPr/>
      <dgm:t>
        <a:bodyPr/>
        <a:lstStyle/>
        <a:p>
          <a:r>
            <a:rPr lang="es-ES" sz="1600">
              <a:latin typeface="Calibri" panose="020F0502020204030204" pitchFamily="34" charset="0"/>
            </a:rPr>
            <a:t>RECERCA de PROXIMITAT</a:t>
          </a:r>
          <a:endParaRPr lang="es-ES" sz="1600" dirty="0">
            <a:latin typeface="Calibri" panose="020F0502020204030204" pitchFamily="34" charset="0"/>
          </a:endParaRPr>
        </a:p>
      </dgm:t>
    </dgm:pt>
    <dgm:pt modelId="{6D4F96E5-2621-4E06-AE28-86060F23FB5A}" type="parTrans" cxnId="{B6505AF5-FE87-44D4-B19C-729DE0B5744C}">
      <dgm:prSet/>
      <dgm:spPr/>
      <dgm:t>
        <a:bodyPr/>
        <a:lstStyle/>
        <a:p>
          <a:endParaRPr lang="es-ES">
            <a:latin typeface="Calibri" panose="020F0502020204030204" pitchFamily="34" charset="0"/>
          </a:endParaRPr>
        </a:p>
      </dgm:t>
    </dgm:pt>
    <dgm:pt modelId="{D7301643-E058-41B1-B62F-73C57B67E0BA}" type="sibTrans" cxnId="{B6505AF5-FE87-44D4-B19C-729DE0B5744C}">
      <dgm:prSet/>
      <dgm:spPr/>
      <dgm:t>
        <a:bodyPr/>
        <a:lstStyle/>
        <a:p>
          <a:endParaRPr lang="es-ES">
            <a:latin typeface="Calibri" panose="020F0502020204030204" pitchFamily="34" charset="0"/>
          </a:endParaRPr>
        </a:p>
      </dgm:t>
    </dgm:pt>
    <dgm:pt modelId="{748AEA15-06A5-48E5-B285-C45FF43E36FD}">
      <dgm:prSet phldrT="[Texto]" custT="1"/>
      <dgm:spPr/>
      <dgm:t>
        <a:bodyPr/>
        <a:lstStyle/>
        <a:p>
          <a:r>
            <a:rPr lang="es-ES" sz="1600" dirty="0">
              <a:latin typeface="Calibri" panose="020F0502020204030204" pitchFamily="34" charset="0"/>
            </a:rPr>
            <a:t>EXPOSICIÓ al</a:t>
          </a:r>
        </a:p>
        <a:p>
          <a:r>
            <a:rPr lang="es-ES" sz="1600" dirty="0">
              <a:latin typeface="Calibri" panose="020F0502020204030204" pitchFamily="34" charset="0"/>
            </a:rPr>
            <a:t>MALTRACTAMENT</a:t>
          </a:r>
        </a:p>
      </dgm:t>
    </dgm:pt>
    <dgm:pt modelId="{1E51E377-DC24-47E3-A26E-AEDAD96119E3}" type="parTrans" cxnId="{AD522EA8-7123-423F-A4DB-052D148C591D}">
      <dgm:prSet/>
      <dgm:spPr/>
      <dgm:t>
        <a:bodyPr/>
        <a:lstStyle/>
        <a:p>
          <a:endParaRPr lang="es-ES">
            <a:latin typeface="Calibri" panose="020F0502020204030204" pitchFamily="34" charset="0"/>
          </a:endParaRPr>
        </a:p>
      </dgm:t>
    </dgm:pt>
    <dgm:pt modelId="{A4C46350-B80B-4DBC-BD03-86F2AFCE1BAE}" type="sibTrans" cxnId="{AD522EA8-7123-423F-A4DB-052D148C591D}">
      <dgm:prSet/>
      <dgm:spPr/>
      <dgm:t>
        <a:bodyPr/>
        <a:lstStyle/>
        <a:p>
          <a:endParaRPr lang="es-ES">
            <a:latin typeface="Calibri" panose="020F0502020204030204" pitchFamily="34" charset="0"/>
          </a:endParaRPr>
        </a:p>
      </dgm:t>
    </dgm:pt>
    <dgm:pt modelId="{E2E16D6E-0328-44B1-B65C-7C217278FC21}">
      <dgm:prSet phldrT="[Texto]" custT="1"/>
      <dgm:spPr/>
      <dgm:t>
        <a:bodyPr/>
        <a:lstStyle/>
        <a:p>
          <a:r>
            <a:rPr lang="es-ES" sz="1600" dirty="0">
              <a:latin typeface="Calibri" panose="020F0502020204030204" pitchFamily="34" charset="0"/>
            </a:rPr>
            <a:t>MALESTAR</a:t>
          </a:r>
        </a:p>
        <a:p>
          <a:r>
            <a:rPr lang="es-ES" sz="1600" dirty="0">
              <a:latin typeface="Calibri" panose="020F0502020204030204" pitchFamily="34" charset="0"/>
            </a:rPr>
            <a:t>POR</a:t>
          </a:r>
        </a:p>
      </dgm:t>
    </dgm:pt>
    <dgm:pt modelId="{AFD6F31B-19B2-4166-90C0-CA1B14A42836}" type="sibTrans" cxnId="{2492471E-D77E-4103-88DA-0C96314D805D}">
      <dgm:prSet/>
      <dgm:spPr/>
      <dgm:t>
        <a:bodyPr/>
        <a:lstStyle/>
        <a:p>
          <a:endParaRPr lang="es-ES">
            <a:latin typeface="Calibri" panose="020F0502020204030204" pitchFamily="34" charset="0"/>
          </a:endParaRPr>
        </a:p>
      </dgm:t>
    </dgm:pt>
    <dgm:pt modelId="{B92D9368-FAA2-490E-9B44-9FE1B06D4BBD}" type="parTrans" cxnId="{2492471E-D77E-4103-88DA-0C96314D805D}">
      <dgm:prSet/>
      <dgm:spPr/>
      <dgm:t>
        <a:bodyPr/>
        <a:lstStyle/>
        <a:p>
          <a:endParaRPr lang="es-ES">
            <a:latin typeface="Calibri" panose="020F0502020204030204" pitchFamily="34" charset="0"/>
          </a:endParaRPr>
        </a:p>
      </dgm:t>
    </dgm:pt>
    <dgm:pt modelId="{C5E1AC9C-A73B-4726-9EBA-16E7697B1D7E}">
      <dgm:prSet phldrT="[Texto]"/>
      <dgm:spPr/>
      <dgm:t>
        <a:bodyPr/>
        <a:lstStyle/>
        <a:p>
          <a:r>
            <a:rPr lang="es-ES" b="1">
              <a:latin typeface="Calibri" panose="020F0502020204030204" pitchFamily="34" charset="0"/>
            </a:rPr>
            <a:t>Cercle viciós del MALTRACTAMENT</a:t>
          </a:r>
          <a:endParaRPr lang="es-ES" b="1" dirty="0">
            <a:latin typeface="Calibri" panose="020F0502020204030204" pitchFamily="34" charset="0"/>
          </a:endParaRPr>
        </a:p>
      </dgm:t>
    </dgm:pt>
    <dgm:pt modelId="{8B622D5B-A567-4FE4-81DA-B39990F30BAF}" type="sibTrans" cxnId="{DBD77232-1DB8-4074-BAD6-AA99FC71102E}">
      <dgm:prSet/>
      <dgm:spPr/>
      <dgm:t>
        <a:bodyPr/>
        <a:lstStyle/>
        <a:p>
          <a:endParaRPr lang="es-ES">
            <a:latin typeface="Calibri" panose="020F0502020204030204" pitchFamily="34" charset="0"/>
          </a:endParaRPr>
        </a:p>
      </dgm:t>
    </dgm:pt>
    <dgm:pt modelId="{24DCC6FC-4109-46C3-B111-2C33D534D5A7}" type="parTrans" cxnId="{DBD77232-1DB8-4074-BAD6-AA99FC71102E}">
      <dgm:prSet/>
      <dgm:spPr/>
      <dgm:t>
        <a:bodyPr/>
        <a:lstStyle/>
        <a:p>
          <a:endParaRPr lang="es-ES">
            <a:latin typeface="Calibri" panose="020F0502020204030204" pitchFamily="34" charset="0"/>
          </a:endParaRPr>
        </a:p>
      </dgm:t>
    </dgm:pt>
    <dgm:pt modelId="{782C97E6-3DC1-41E1-B55D-6A89DA718B07}" type="pres">
      <dgm:prSet presAssocID="{5F5F62AA-B316-4DC4-A9DE-EC64A10BFB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546F5B70-D277-4384-8ED6-3672C145FB71}" type="pres">
      <dgm:prSet presAssocID="{C5E1AC9C-A73B-4726-9EBA-16E7697B1D7E}" presName="centerShape" presStyleLbl="node0" presStyleIdx="0" presStyleCnt="1"/>
      <dgm:spPr/>
      <dgm:t>
        <a:bodyPr/>
        <a:lstStyle/>
        <a:p>
          <a:endParaRPr lang="ca-ES"/>
        </a:p>
      </dgm:t>
    </dgm:pt>
    <dgm:pt modelId="{F8419114-3927-4B0B-B7B8-06FC5829CB60}" type="pres">
      <dgm:prSet presAssocID="{E2E16D6E-0328-44B1-B65C-7C217278FC21}" presName="node" presStyleLbl="node1" presStyleIdx="0" presStyleCnt="4" custRadScaleRad="100122" custRadScaleInc="167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D21ABC2-EE9C-4C47-9A76-3AB8C22B902B}" type="pres">
      <dgm:prSet presAssocID="{E2E16D6E-0328-44B1-B65C-7C217278FC21}" presName="dummy" presStyleCnt="0"/>
      <dgm:spPr/>
    </dgm:pt>
    <dgm:pt modelId="{86D8A381-2BF7-4DDD-856E-7B75EFB55699}" type="pres">
      <dgm:prSet presAssocID="{AFD6F31B-19B2-4166-90C0-CA1B14A42836}" presName="sibTrans" presStyleLbl="sibTrans2D1" presStyleIdx="0" presStyleCnt="4" custLinFactNeighborY="-4110"/>
      <dgm:spPr/>
      <dgm:t>
        <a:bodyPr/>
        <a:lstStyle/>
        <a:p>
          <a:endParaRPr lang="ca-ES"/>
        </a:p>
      </dgm:t>
    </dgm:pt>
    <dgm:pt modelId="{07E26378-2D15-4A5E-84CF-12F3767F6591}" type="pres">
      <dgm:prSet presAssocID="{F8EBBF33-E102-4DAA-AA35-70E202896838}" presName="node" presStyleLbl="node1" presStyleIdx="1" presStyleCnt="4" custScaleX="132129" custScaleY="124738" custRadScaleRad="11927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5C8EBEF-8847-409D-993F-DBC6524B2F70}" type="pres">
      <dgm:prSet presAssocID="{F8EBBF33-E102-4DAA-AA35-70E202896838}" presName="dummy" presStyleCnt="0"/>
      <dgm:spPr/>
    </dgm:pt>
    <dgm:pt modelId="{8DCC5230-2D67-4559-A9CB-DA7F1559D72C}" type="pres">
      <dgm:prSet presAssocID="{74766EA7-A397-4515-A1FA-60D8C0E4BFBF}" presName="sibTrans" presStyleLbl="sibTrans2D1" presStyleIdx="1" presStyleCnt="4"/>
      <dgm:spPr/>
      <dgm:t>
        <a:bodyPr/>
        <a:lstStyle/>
        <a:p>
          <a:endParaRPr lang="ca-ES"/>
        </a:p>
      </dgm:t>
    </dgm:pt>
    <dgm:pt modelId="{4E180A96-AE1E-4322-9FDA-C927A2A21CCF}" type="pres">
      <dgm:prSet presAssocID="{09484814-7CD3-4467-9F7C-096CB7287B17}" presName="node" presStyleLbl="node1" presStyleIdx="2" presStyleCnt="4" custScaleX="115928" custRadScaleRad="10106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86F0651-496A-4E30-BA25-C5C163F9AE63}" type="pres">
      <dgm:prSet presAssocID="{09484814-7CD3-4467-9F7C-096CB7287B17}" presName="dummy" presStyleCnt="0"/>
      <dgm:spPr/>
    </dgm:pt>
    <dgm:pt modelId="{43E4DA79-13B4-4C4A-9233-8113B8A9CE86}" type="pres">
      <dgm:prSet presAssocID="{D7301643-E058-41B1-B62F-73C57B67E0BA}" presName="sibTrans" presStyleLbl="sibTrans2D1" presStyleIdx="2" presStyleCnt="4"/>
      <dgm:spPr/>
      <dgm:t>
        <a:bodyPr/>
        <a:lstStyle/>
        <a:p>
          <a:endParaRPr lang="ca-ES"/>
        </a:p>
      </dgm:t>
    </dgm:pt>
    <dgm:pt modelId="{FED58F2A-D887-45FD-BC30-D63CCCB98310}" type="pres">
      <dgm:prSet presAssocID="{748AEA15-06A5-48E5-B285-C45FF43E36FD}" presName="node" presStyleLbl="node1" presStyleIdx="3" presStyleCnt="4" custScaleX="166249" custScaleY="125052" custRadScaleRad="127230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08A36AD-D7FD-4A2B-A15D-FA798D873D29}" type="pres">
      <dgm:prSet presAssocID="{748AEA15-06A5-48E5-B285-C45FF43E36FD}" presName="dummy" presStyleCnt="0"/>
      <dgm:spPr/>
    </dgm:pt>
    <dgm:pt modelId="{DE722208-3715-410F-95F1-A836ED479DDC}" type="pres">
      <dgm:prSet presAssocID="{A4C46350-B80B-4DBC-BD03-86F2AFCE1BAE}" presName="sibTrans" presStyleLbl="sibTrans2D1" presStyleIdx="3" presStyleCnt="4"/>
      <dgm:spPr/>
      <dgm:t>
        <a:bodyPr/>
        <a:lstStyle/>
        <a:p>
          <a:endParaRPr lang="ca-ES"/>
        </a:p>
      </dgm:t>
    </dgm:pt>
  </dgm:ptLst>
  <dgm:cxnLst>
    <dgm:cxn modelId="{7BD65908-4C16-42E4-9917-D4AE0E08896F}" type="presOf" srcId="{F8EBBF33-E102-4DAA-AA35-70E202896838}" destId="{07E26378-2D15-4A5E-84CF-12F3767F6591}" srcOrd="0" destOrd="0" presId="urn:microsoft.com/office/officeart/2005/8/layout/radial6"/>
    <dgm:cxn modelId="{B6505AF5-FE87-44D4-B19C-729DE0B5744C}" srcId="{C5E1AC9C-A73B-4726-9EBA-16E7697B1D7E}" destId="{09484814-7CD3-4467-9F7C-096CB7287B17}" srcOrd="2" destOrd="0" parTransId="{6D4F96E5-2621-4E06-AE28-86060F23FB5A}" sibTransId="{D7301643-E058-41B1-B62F-73C57B67E0BA}"/>
    <dgm:cxn modelId="{DBD77232-1DB8-4074-BAD6-AA99FC71102E}" srcId="{5F5F62AA-B316-4DC4-A9DE-EC64A10BFB28}" destId="{C5E1AC9C-A73B-4726-9EBA-16E7697B1D7E}" srcOrd="0" destOrd="0" parTransId="{24DCC6FC-4109-46C3-B111-2C33D534D5A7}" sibTransId="{8B622D5B-A567-4FE4-81DA-B39990F30BAF}"/>
    <dgm:cxn modelId="{45842D21-25FD-4804-A34C-9CED8928992C}" type="presOf" srcId="{AFD6F31B-19B2-4166-90C0-CA1B14A42836}" destId="{86D8A381-2BF7-4DDD-856E-7B75EFB55699}" srcOrd="0" destOrd="0" presId="urn:microsoft.com/office/officeart/2005/8/layout/radial6"/>
    <dgm:cxn modelId="{FDE09D74-8C82-426A-AC14-D4D057345D42}" type="presOf" srcId="{74766EA7-A397-4515-A1FA-60D8C0E4BFBF}" destId="{8DCC5230-2D67-4559-A9CB-DA7F1559D72C}" srcOrd="0" destOrd="0" presId="urn:microsoft.com/office/officeart/2005/8/layout/radial6"/>
    <dgm:cxn modelId="{AD522EA8-7123-423F-A4DB-052D148C591D}" srcId="{C5E1AC9C-A73B-4726-9EBA-16E7697B1D7E}" destId="{748AEA15-06A5-48E5-B285-C45FF43E36FD}" srcOrd="3" destOrd="0" parTransId="{1E51E377-DC24-47E3-A26E-AEDAD96119E3}" sibTransId="{A4C46350-B80B-4DBC-BD03-86F2AFCE1BAE}"/>
    <dgm:cxn modelId="{2492471E-D77E-4103-88DA-0C96314D805D}" srcId="{C5E1AC9C-A73B-4726-9EBA-16E7697B1D7E}" destId="{E2E16D6E-0328-44B1-B65C-7C217278FC21}" srcOrd="0" destOrd="0" parTransId="{B92D9368-FAA2-490E-9B44-9FE1B06D4BBD}" sibTransId="{AFD6F31B-19B2-4166-90C0-CA1B14A42836}"/>
    <dgm:cxn modelId="{184BA949-0868-4ADC-B454-FB39D02B039D}" type="presOf" srcId="{A4C46350-B80B-4DBC-BD03-86F2AFCE1BAE}" destId="{DE722208-3715-410F-95F1-A836ED479DDC}" srcOrd="0" destOrd="0" presId="urn:microsoft.com/office/officeart/2005/8/layout/radial6"/>
    <dgm:cxn modelId="{B113B8B0-C0AD-4609-A56D-B474D4632AB0}" type="presOf" srcId="{09484814-7CD3-4467-9F7C-096CB7287B17}" destId="{4E180A96-AE1E-4322-9FDA-C927A2A21CCF}" srcOrd="0" destOrd="0" presId="urn:microsoft.com/office/officeart/2005/8/layout/radial6"/>
    <dgm:cxn modelId="{1439BF77-B617-4380-B3E5-6199B4A03236}" type="presOf" srcId="{E2E16D6E-0328-44B1-B65C-7C217278FC21}" destId="{F8419114-3927-4B0B-B7B8-06FC5829CB60}" srcOrd="0" destOrd="0" presId="urn:microsoft.com/office/officeart/2005/8/layout/radial6"/>
    <dgm:cxn modelId="{83B60F50-707D-4F29-B7F4-39857207DA93}" type="presOf" srcId="{748AEA15-06A5-48E5-B285-C45FF43E36FD}" destId="{FED58F2A-D887-45FD-BC30-D63CCCB98310}" srcOrd="0" destOrd="0" presId="urn:microsoft.com/office/officeart/2005/8/layout/radial6"/>
    <dgm:cxn modelId="{9B0BFD8E-2915-43EF-88DE-A559FD25C05C}" type="presOf" srcId="{C5E1AC9C-A73B-4726-9EBA-16E7697B1D7E}" destId="{546F5B70-D277-4384-8ED6-3672C145FB71}" srcOrd="0" destOrd="0" presId="urn:microsoft.com/office/officeart/2005/8/layout/radial6"/>
    <dgm:cxn modelId="{833A41F6-4551-440D-8580-D84A6C8C38FF}" srcId="{C5E1AC9C-A73B-4726-9EBA-16E7697B1D7E}" destId="{F8EBBF33-E102-4DAA-AA35-70E202896838}" srcOrd="1" destOrd="0" parTransId="{08961A02-6DCF-43CA-A973-1A4156E214E3}" sibTransId="{74766EA7-A397-4515-A1FA-60D8C0E4BFBF}"/>
    <dgm:cxn modelId="{FBC43DD9-D75C-4742-BEBB-D9828109023C}" type="presOf" srcId="{5F5F62AA-B316-4DC4-A9DE-EC64A10BFB28}" destId="{782C97E6-3DC1-41E1-B55D-6A89DA718B07}" srcOrd="0" destOrd="0" presId="urn:microsoft.com/office/officeart/2005/8/layout/radial6"/>
    <dgm:cxn modelId="{0D671B82-D672-4D43-B85F-79FF7F8591E2}" type="presOf" srcId="{D7301643-E058-41B1-B62F-73C57B67E0BA}" destId="{43E4DA79-13B4-4C4A-9233-8113B8A9CE86}" srcOrd="0" destOrd="0" presId="urn:microsoft.com/office/officeart/2005/8/layout/radial6"/>
    <dgm:cxn modelId="{95308C59-68F8-479C-B19B-E21BC6051201}" type="presParOf" srcId="{782C97E6-3DC1-41E1-B55D-6A89DA718B07}" destId="{546F5B70-D277-4384-8ED6-3672C145FB71}" srcOrd="0" destOrd="0" presId="urn:microsoft.com/office/officeart/2005/8/layout/radial6"/>
    <dgm:cxn modelId="{9E3F96E5-E668-4576-B3DA-D19F7CBA2D6F}" type="presParOf" srcId="{782C97E6-3DC1-41E1-B55D-6A89DA718B07}" destId="{F8419114-3927-4B0B-B7B8-06FC5829CB60}" srcOrd="1" destOrd="0" presId="urn:microsoft.com/office/officeart/2005/8/layout/radial6"/>
    <dgm:cxn modelId="{0311E19A-390D-4BF2-84E2-6500B27516DC}" type="presParOf" srcId="{782C97E6-3DC1-41E1-B55D-6A89DA718B07}" destId="{DD21ABC2-EE9C-4C47-9A76-3AB8C22B902B}" srcOrd="2" destOrd="0" presId="urn:microsoft.com/office/officeart/2005/8/layout/radial6"/>
    <dgm:cxn modelId="{BA9F5AAC-2041-453F-9F52-DD833C2D102A}" type="presParOf" srcId="{782C97E6-3DC1-41E1-B55D-6A89DA718B07}" destId="{86D8A381-2BF7-4DDD-856E-7B75EFB55699}" srcOrd="3" destOrd="0" presId="urn:microsoft.com/office/officeart/2005/8/layout/radial6"/>
    <dgm:cxn modelId="{5431EAE7-82CF-462B-9064-7AD20BB8A71E}" type="presParOf" srcId="{782C97E6-3DC1-41E1-B55D-6A89DA718B07}" destId="{07E26378-2D15-4A5E-84CF-12F3767F6591}" srcOrd="4" destOrd="0" presId="urn:microsoft.com/office/officeart/2005/8/layout/radial6"/>
    <dgm:cxn modelId="{8FCB8E45-DAC2-4DC7-9244-F981BA191D9F}" type="presParOf" srcId="{782C97E6-3DC1-41E1-B55D-6A89DA718B07}" destId="{D5C8EBEF-8847-409D-993F-DBC6524B2F70}" srcOrd="5" destOrd="0" presId="urn:microsoft.com/office/officeart/2005/8/layout/radial6"/>
    <dgm:cxn modelId="{E7DE54A2-33E2-432E-9634-72F6CB182483}" type="presParOf" srcId="{782C97E6-3DC1-41E1-B55D-6A89DA718B07}" destId="{8DCC5230-2D67-4559-A9CB-DA7F1559D72C}" srcOrd="6" destOrd="0" presId="urn:microsoft.com/office/officeart/2005/8/layout/radial6"/>
    <dgm:cxn modelId="{AC6BD52C-5938-4E75-B7B9-7BF72FB12C50}" type="presParOf" srcId="{782C97E6-3DC1-41E1-B55D-6A89DA718B07}" destId="{4E180A96-AE1E-4322-9FDA-C927A2A21CCF}" srcOrd="7" destOrd="0" presId="urn:microsoft.com/office/officeart/2005/8/layout/radial6"/>
    <dgm:cxn modelId="{F8570161-A3A4-44DD-896E-62596DB278E4}" type="presParOf" srcId="{782C97E6-3DC1-41E1-B55D-6A89DA718B07}" destId="{B86F0651-496A-4E30-BA25-C5C163F9AE63}" srcOrd="8" destOrd="0" presId="urn:microsoft.com/office/officeart/2005/8/layout/radial6"/>
    <dgm:cxn modelId="{80DCB671-8EB7-4A2F-BC86-EED402D4F6E8}" type="presParOf" srcId="{782C97E6-3DC1-41E1-B55D-6A89DA718B07}" destId="{43E4DA79-13B4-4C4A-9233-8113B8A9CE86}" srcOrd="9" destOrd="0" presId="urn:microsoft.com/office/officeart/2005/8/layout/radial6"/>
    <dgm:cxn modelId="{77BB780B-E008-4005-A3E9-B261A86855E0}" type="presParOf" srcId="{782C97E6-3DC1-41E1-B55D-6A89DA718B07}" destId="{FED58F2A-D887-45FD-BC30-D63CCCB98310}" srcOrd="10" destOrd="0" presId="urn:microsoft.com/office/officeart/2005/8/layout/radial6"/>
    <dgm:cxn modelId="{B15C3F64-DD73-4E74-8244-ED61B9334AB6}" type="presParOf" srcId="{782C97E6-3DC1-41E1-B55D-6A89DA718B07}" destId="{D08A36AD-D7FD-4A2B-A15D-FA798D873D29}" srcOrd="11" destOrd="0" presId="urn:microsoft.com/office/officeart/2005/8/layout/radial6"/>
    <dgm:cxn modelId="{94C58E4D-4488-4BF0-B036-057E97D91503}" type="presParOf" srcId="{782C97E6-3DC1-41E1-B55D-6A89DA718B07}" destId="{DE722208-3715-410F-95F1-A836ED479DD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15122A-D692-48E8-BD1E-9EDD481C50E0}" type="doc">
      <dgm:prSet loTypeId="urn:microsoft.com/office/officeart/2005/8/layout/hProcess7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070F7CA-084C-4742-BB71-D2088604823D}">
      <dgm:prSet phldrT="[Texto]" custT="1"/>
      <dgm:spPr/>
      <dgm:t>
        <a:bodyPr/>
        <a:lstStyle/>
        <a:p>
          <a:r>
            <a:rPr lang="es-ES" sz="2800" dirty="0" err="1">
              <a:solidFill>
                <a:schemeClr val="tx1"/>
              </a:solidFill>
            </a:rPr>
            <a:t>Suport</a:t>
          </a:r>
          <a:endParaRPr lang="es-ES" sz="4800" dirty="0">
            <a:solidFill>
              <a:schemeClr val="tx1"/>
            </a:solidFill>
          </a:endParaRPr>
        </a:p>
      </dgm:t>
    </dgm:pt>
    <dgm:pt modelId="{00F79715-B19C-4476-B50D-53DC2E13BB32}" type="parTrans" cxnId="{2589121E-0857-40F5-8B39-2D6959A1D710}">
      <dgm:prSet/>
      <dgm:spPr/>
      <dgm:t>
        <a:bodyPr/>
        <a:lstStyle/>
        <a:p>
          <a:endParaRPr lang="es-ES" sz="1800"/>
        </a:p>
      </dgm:t>
    </dgm:pt>
    <dgm:pt modelId="{79630F6F-2FF2-4711-9C1E-34B2B897C016}" type="sibTrans" cxnId="{2589121E-0857-40F5-8B39-2D6959A1D710}">
      <dgm:prSet/>
      <dgm:spPr/>
      <dgm:t>
        <a:bodyPr/>
        <a:lstStyle/>
        <a:p>
          <a:endParaRPr lang="es-ES" sz="1800"/>
        </a:p>
      </dgm:t>
    </dgm:pt>
    <dgm:pt modelId="{C9538739-B5A7-467C-8749-983F8D897EDF}">
      <dgm:prSet phldrT="[Texto]" phldr="1" custT="1"/>
      <dgm:spPr>
        <a:noFill/>
      </dgm:spPr>
      <dgm:t>
        <a:bodyPr/>
        <a:lstStyle/>
        <a:p>
          <a:endParaRPr lang="es-ES" sz="800" dirty="0"/>
        </a:p>
      </dgm:t>
    </dgm:pt>
    <dgm:pt modelId="{E8583164-53AF-4BED-AD48-6FC32D8C87D2}" type="parTrans" cxnId="{1738DC76-C920-4C5B-9040-0C40D3D57F79}">
      <dgm:prSet/>
      <dgm:spPr/>
      <dgm:t>
        <a:bodyPr/>
        <a:lstStyle/>
        <a:p>
          <a:endParaRPr lang="es-ES" sz="1800"/>
        </a:p>
      </dgm:t>
    </dgm:pt>
    <dgm:pt modelId="{32646DCB-D713-48BA-B56B-B37DB7773303}" type="sibTrans" cxnId="{1738DC76-C920-4C5B-9040-0C40D3D57F79}">
      <dgm:prSet/>
      <dgm:spPr/>
      <dgm:t>
        <a:bodyPr/>
        <a:lstStyle/>
        <a:p>
          <a:endParaRPr lang="es-ES" sz="1800"/>
        </a:p>
      </dgm:t>
    </dgm:pt>
    <dgm:pt modelId="{72BC48FF-5F9B-4C25-9268-A589CEF9EC97}">
      <dgm:prSet phldrT="[Texto]" phldr="1" custT="1"/>
      <dgm:spPr>
        <a:solidFill>
          <a:srgbClr val="00B050"/>
        </a:solidFill>
      </dgm:spPr>
      <dgm:t>
        <a:bodyPr/>
        <a:lstStyle/>
        <a:p>
          <a:endParaRPr lang="es-ES" sz="1000" dirty="0"/>
        </a:p>
      </dgm:t>
    </dgm:pt>
    <dgm:pt modelId="{9BAFA6CD-CCEE-4337-804B-DDFECC439070}" type="parTrans" cxnId="{EC6CCFF0-DF77-42F5-8459-F000879CB545}">
      <dgm:prSet/>
      <dgm:spPr/>
      <dgm:t>
        <a:bodyPr/>
        <a:lstStyle/>
        <a:p>
          <a:endParaRPr lang="es-ES" sz="1800"/>
        </a:p>
      </dgm:t>
    </dgm:pt>
    <dgm:pt modelId="{64F825C6-2517-4752-A93D-7AC3250EB2BA}" type="sibTrans" cxnId="{EC6CCFF0-DF77-42F5-8459-F000879CB545}">
      <dgm:prSet/>
      <dgm:spPr/>
      <dgm:t>
        <a:bodyPr/>
        <a:lstStyle/>
        <a:p>
          <a:endParaRPr lang="es-ES" sz="1800"/>
        </a:p>
      </dgm:t>
    </dgm:pt>
    <dgm:pt modelId="{BE9D6767-445F-484E-AF50-0687D8B812C4}">
      <dgm:prSet phldrT="[Texto]" custT="1"/>
      <dgm:spPr/>
      <dgm:t>
        <a:bodyPr/>
        <a:lstStyle/>
        <a:p>
          <a:r>
            <a:rPr lang="es-ES" sz="2800" dirty="0" err="1">
              <a:solidFill>
                <a:schemeClr val="tx1"/>
              </a:solidFill>
            </a:rPr>
            <a:t>Self</a:t>
          </a:r>
          <a:r>
            <a:rPr lang="es-ES" sz="2800" dirty="0">
              <a:solidFill>
                <a:schemeClr val="tx1"/>
              </a:solidFill>
            </a:rPr>
            <a:t> </a:t>
          </a:r>
          <a:r>
            <a:rPr lang="es-ES" sz="2800" dirty="0" err="1">
              <a:solidFill>
                <a:schemeClr val="tx1"/>
              </a:solidFill>
            </a:rPr>
            <a:t>reflexiu</a:t>
          </a:r>
          <a:endParaRPr lang="es-ES" sz="2800" dirty="0">
            <a:solidFill>
              <a:schemeClr val="tx1"/>
            </a:solidFill>
          </a:endParaRPr>
        </a:p>
      </dgm:t>
    </dgm:pt>
    <dgm:pt modelId="{A098BAC5-CEFA-43F3-8708-B316333DFEBC}" type="parTrans" cxnId="{E8096086-E6C4-4FB9-9320-832FC209E5D3}">
      <dgm:prSet/>
      <dgm:spPr/>
      <dgm:t>
        <a:bodyPr/>
        <a:lstStyle/>
        <a:p>
          <a:endParaRPr lang="es-ES" sz="1800"/>
        </a:p>
      </dgm:t>
    </dgm:pt>
    <dgm:pt modelId="{4D66D6D9-D02A-4B7C-AF37-8D5643FC6632}" type="sibTrans" cxnId="{E8096086-E6C4-4FB9-9320-832FC209E5D3}">
      <dgm:prSet/>
      <dgm:spPr/>
      <dgm:t>
        <a:bodyPr/>
        <a:lstStyle/>
        <a:p>
          <a:endParaRPr lang="es-ES" sz="1800"/>
        </a:p>
      </dgm:t>
    </dgm:pt>
    <dgm:pt modelId="{BC1ACBF5-A75F-4337-92CA-1E36C19A052B}">
      <dgm:prSet phldrT="[Texto]" phldr="1" custT="1"/>
      <dgm:spPr>
        <a:solidFill>
          <a:srgbClr val="92D050"/>
        </a:solidFill>
      </dgm:spPr>
      <dgm:t>
        <a:bodyPr/>
        <a:lstStyle/>
        <a:p>
          <a:endParaRPr lang="es-ES" sz="1800" dirty="0"/>
        </a:p>
      </dgm:t>
    </dgm:pt>
    <dgm:pt modelId="{C9929FC1-0682-4ADB-98ED-0A3C6A421D09}" type="sibTrans" cxnId="{A83CFCF1-5D0D-4727-B62E-90164A2E4A19}">
      <dgm:prSet/>
      <dgm:spPr/>
      <dgm:t>
        <a:bodyPr/>
        <a:lstStyle/>
        <a:p>
          <a:endParaRPr lang="es-ES" sz="1800"/>
        </a:p>
      </dgm:t>
    </dgm:pt>
    <dgm:pt modelId="{BC5E8FF4-DFEA-4D00-86E4-6919FE5E705C}" type="parTrans" cxnId="{A83CFCF1-5D0D-4727-B62E-90164A2E4A19}">
      <dgm:prSet/>
      <dgm:spPr/>
      <dgm:t>
        <a:bodyPr/>
        <a:lstStyle/>
        <a:p>
          <a:endParaRPr lang="es-ES" sz="1800"/>
        </a:p>
      </dgm:t>
    </dgm:pt>
    <dgm:pt modelId="{F3FCC588-3BCA-4DE7-A2EA-0B3B1A139C58}" type="pres">
      <dgm:prSet presAssocID="{5C15122A-D692-48E8-BD1E-9EDD481C50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9798FB1A-DB30-42AB-B1E9-C98CCF6AF58B}" type="pres">
      <dgm:prSet presAssocID="{BC1ACBF5-A75F-4337-92CA-1E36C19A052B}" presName="compositeNode" presStyleCnt="0">
        <dgm:presLayoutVars>
          <dgm:bulletEnabled val="1"/>
        </dgm:presLayoutVars>
      </dgm:prSet>
      <dgm:spPr/>
    </dgm:pt>
    <dgm:pt modelId="{FB3074AB-CF75-493D-88D8-B3BD89BA2EEC}" type="pres">
      <dgm:prSet presAssocID="{BC1ACBF5-A75F-4337-92CA-1E36C19A052B}" presName="bgRect" presStyleLbl="node1" presStyleIdx="0" presStyleCnt="3" custScaleX="49647"/>
      <dgm:spPr/>
      <dgm:t>
        <a:bodyPr/>
        <a:lstStyle/>
        <a:p>
          <a:endParaRPr lang="ca-ES"/>
        </a:p>
      </dgm:t>
    </dgm:pt>
    <dgm:pt modelId="{6070A451-9431-41A3-BAC7-D79C4527D47E}" type="pres">
      <dgm:prSet presAssocID="{BC1ACBF5-A75F-4337-92CA-1E36C19A052B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AB7FB6A-F748-47EE-954C-80838AC83B5C}" type="pres">
      <dgm:prSet presAssocID="{BC1ACBF5-A75F-4337-92CA-1E36C19A052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5A963E7-3A86-4253-8E40-951028C2F2E2}" type="pres">
      <dgm:prSet presAssocID="{C9929FC1-0682-4ADB-98ED-0A3C6A421D09}" presName="hSp" presStyleCnt="0"/>
      <dgm:spPr/>
    </dgm:pt>
    <dgm:pt modelId="{C465F252-71DB-41D5-B1AF-50E53FAD6DE6}" type="pres">
      <dgm:prSet presAssocID="{C9929FC1-0682-4ADB-98ED-0A3C6A421D09}" presName="vProcSp" presStyleCnt="0"/>
      <dgm:spPr/>
    </dgm:pt>
    <dgm:pt modelId="{74534D2B-569F-4B16-8FB1-EAA2AD34A9C6}" type="pres">
      <dgm:prSet presAssocID="{C9929FC1-0682-4ADB-98ED-0A3C6A421D09}" presName="vSp1" presStyleCnt="0"/>
      <dgm:spPr/>
    </dgm:pt>
    <dgm:pt modelId="{0B6E0DCE-ED57-4B2C-AC28-AF135D377548}" type="pres">
      <dgm:prSet presAssocID="{C9929FC1-0682-4ADB-98ED-0A3C6A421D09}" presName="simulatedConn" presStyleLbl="solidFgAcc1" presStyleIdx="0" presStyleCnt="2" custLinFactY="-151379" custLinFactNeighborY="-200000"/>
      <dgm:spPr>
        <a:solidFill>
          <a:schemeClr val="tx1"/>
        </a:solidFill>
        <a:ln>
          <a:solidFill>
            <a:schemeClr val="tx1"/>
          </a:solidFill>
        </a:ln>
      </dgm:spPr>
    </dgm:pt>
    <dgm:pt modelId="{962FF583-D913-48ED-8D0A-434EA088EF10}" type="pres">
      <dgm:prSet presAssocID="{C9929FC1-0682-4ADB-98ED-0A3C6A421D09}" presName="vSp2" presStyleCnt="0"/>
      <dgm:spPr/>
    </dgm:pt>
    <dgm:pt modelId="{0EC890FB-8E8C-43B1-95B9-74CA5C75B4F7}" type="pres">
      <dgm:prSet presAssocID="{C9929FC1-0682-4ADB-98ED-0A3C6A421D09}" presName="sibTrans" presStyleCnt="0"/>
      <dgm:spPr/>
    </dgm:pt>
    <dgm:pt modelId="{D0D060AE-7FAC-4514-B0EB-B40869BAE343}" type="pres">
      <dgm:prSet presAssocID="{C9538739-B5A7-467C-8749-983F8D897EDF}" presName="compositeNode" presStyleCnt="0">
        <dgm:presLayoutVars>
          <dgm:bulletEnabled val="1"/>
        </dgm:presLayoutVars>
      </dgm:prSet>
      <dgm:spPr/>
    </dgm:pt>
    <dgm:pt modelId="{85592FA8-E805-4D67-B101-7C3A28B71B52}" type="pres">
      <dgm:prSet presAssocID="{C9538739-B5A7-467C-8749-983F8D897EDF}" presName="bgRect" presStyleLbl="node1" presStyleIdx="1" presStyleCnt="3" custScaleX="16222"/>
      <dgm:spPr/>
      <dgm:t>
        <a:bodyPr/>
        <a:lstStyle/>
        <a:p>
          <a:endParaRPr lang="ca-ES"/>
        </a:p>
      </dgm:t>
    </dgm:pt>
    <dgm:pt modelId="{5B4F24F8-041F-4BF4-B41C-8887EDA6E8E1}" type="pres">
      <dgm:prSet presAssocID="{C9538739-B5A7-467C-8749-983F8D897ED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858189C-9CB0-41ED-84D3-53170F2EC9BE}" type="pres">
      <dgm:prSet presAssocID="{32646DCB-D713-48BA-B56B-B37DB7773303}" presName="hSp" presStyleCnt="0"/>
      <dgm:spPr/>
    </dgm:pt>
    <dgm:pt modelId="{3DAF6F7B-CD85-47FD-A2DD-C71EC3D721C2}" type="pres">
      <dgm:prSet presAssocID="{32646DCB-D713-48BA-B56B-B37DB7773303}" presName="vProcSp" presStyleCnt="0"/>
      <dgm:spPr/>
    </dgm:pt>
    <dgm:pt modelId="{4B27F737-27A2-4799-986C-AFB0C92242A8}" type="pres">
      <dgm:prSet presAssocID="{32646DCB-D713-48BA-B56B-B37DB7773303}" presName="vSp1" presStyleCnt="0"/>
      <dgm:spPr/>
    </dgm:pt>
    <dgm:pt modelId="{5E0E200E-D2DF-4667-B46F-DA6D43110159}" type="pres">
      <dgm:prSet presAssocID="{32646DCB-D713-48BA-B56B-B37DB7773303}" presName="simulatedConn" presStyleLbl="solidFgAcc1" presStyleIdx="1" presStyleCnt="2" custLinFactY="-151379" custLinFactNeighborY="-200000"/>
      <dgm:spPr>
        <a:solidFill>
          <a:schemeClr val="tx1"/>
        </a:solidFill>
        <a:ln>
          <a:solidFill>
            <a:schemeClr val="tx1"/>
          </a:solidFill>
        </a:ln>
      </dgm:spPr>
    </dgm:pt>
    <dgm:pt modelId="{12373D65-CFDC-41CD-892E-5776CBE2EF3A}" type="pres">
      <dgm:prSet presAssocID="{32646DCB-D713-48BA-B56B-B37DB7773303}" presName="vSp2" presStyleCnt="0"/>
      <dgm:spPr/>
    </dgm:pt>
    <dgm:pt modelId="{D07ED7A7-5C76-40CA-B49B-FD9A33408E6D}" type="pres">
      <dgm:prSet presAssocID="{32646DCB-D713-48BA-B56B-B37DB7773303}" presName="sibTrans" presStyleCnt="0"/>
      <dgm:spPr/>
    </dgm:pt>
    <dgm:pt modelId="{5ACE231E-201F-4365-8406-C576DA20DAE0}" type="pres">
      <dgm:prSet presAssocID="{72BC48FF-5F9B-4C25-9268-A589CEF9EC97}" presName="compositeNode" presStyleCnt="0">
        <dgm:presLayoutVars>
          <dgm:bulletEnabled val="1"/>
        </dgm:presLayoutVars>
      </dgm:prSet>
      <dgm:spPr/>
    </dgm:pt>
    <dgm:pt modelId="{E50033A7-9092-4386-ADB8-7EF549163FEF}" type="pres">
      <dgm:prSet presAssocID="{72BC48FF-5F9B-4C25-9268-A589CEF9EC97}" presName="bgRect" presStyleLbl="node1" presStyleIdx="2" presStyleCnt="3" custLinFactNeighborX="645" custLinFactNeighborY="-14286"/>
      <dgm:spPr/>
      <dgm:t>
        <a:bodyPr/>
        <a:lstStyle/>
        <a:p>
          <a:endParaRPr lang="ca-ES"/>
        </a:p>
      </dgm:t>
    </dgm:pt>
    <dgm:pt modelId="{3B579FA5-C423-411B-99FD-83B83AC0D148}" type="pres">
      <dgm:prSet presAssocID="{72BC48FF-5F9B-4C25-9268-A589CEF9EC9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AC5752F-2D0E-465F-BEA7-FFD2F36AA6F5}" type="pres">
      <dgm:prSet presAssocID="{72BC48FF-5F9B-4C25-9268-A589CEF9EC9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EC6CCFF0-DF77-42F5-8459-F000879CB545}" srcId="{5C15122A-D692-48E8-BD1E-9EDD481C50E0}" destId="{72BC48FF-5F9B-4C25-9268-A589CEF9EC97}" srcOrd="2" destOrd="0" parTransId="{9BAFA6CD-CCEE-4337-804B-DDFECC439070}" sibTransId="{64F825C6-2517-4752-A93D-7AC3250EB2BA}"/>
    <dgm:cxn modelId="{A83CFCF1-5D0D-4727-B62E-90164A2E4A19}" srcId="{5C15122A-D692-48E8-BD1E-9EDD481C50E0}" destId="{BC1ACBF5-A75F-4337-92CA-1E36C19A052B}" srcOrd="0" destOrd="0" parTransId="{BC5E8FF4-DFEA-4D00-86E4-6919FE5E705C}" sibTransId="{C9929FC1-0682-4ADB-98ED-0A3C6A421D09}"/>
    <dgm:cxn modelId="{7D4A4047-7E39-4760-8A59-8C60444C60E7}" type="presOf" srcId="{BC1ACBF5-A75F-4337-92CA-1E36C19A052B}" destId="{FB3074AB-CF75-493D-88D8-B3BD89BA2EEC}" srcOrd="0" destOrd="0" presId="urn:microsoft.com/office/officeart/2005/8/layout/hProcess7#4"/>
    <dgm:cxn modelId="{E8096086-E6C4-4FB9-9320-832FC209E5D3}" srcId="{72BC48FF-5F9B-4C25-9268-A589CEF9EC97}" destId="{BE9D6767-445F-484E-AF50-0687D8B812C4}" srcOrd="0" destOrd="0" parTransId="{A098BAC5-CEFA-43F3-8708-B316333DFEBC}" sibTransId="{4D66D6D9-D02A-4B7C-AF37-8D5643FC6632}"/>
    <dgm:cxn modelId="{1738DC76-C920-4C5B-9040-0C40D3D57F79}" srcId="{5C15122A-D692-48E8-BD1E-9EDD481C50E0}" destId="{C9538739-B5A7-467C-8749-983F8D897EDF}" srcOrd="1" destOrd="0" parTransId="{E8583164-53AF-4BED-AD48-6FC32D8C87D2}" sibTransId="{32646DCB-D713-48BA-B56B-B37DB7773303}"/>
    <dgm:cxn modelId="{15636503-5E84-4F8F-ADF5-27D79610EE62}" type="presOf" srcId="{BE9D6767-445F-484E-AF50-0687D8B812C4}" destId="{9AC5752F-2D0E-465F-BEA7-FFD2F36AA6F5}" srcOrd="0" destOrd="0" presId="urn:microsoft.com/office/officeart/2005/8/layout/hProcess7#4"/>
    <dgm:cxn modelId="{542FECA8-C85C-4993-A15C-3B21879B6F9B}" type="presOf" srcId="{4070F7CA-084C-4742-BB71-D2088604823D}" destId="{3AB7FB6A-F748-47EE-954C-80838AC83B5C}" srcOrd="0" destOrd="0" presId="urn:microsoft.com/office/officeart/2005/8/layout/hProcess7#4"/>
    <dgm:cxn modelId="{2589121E-0857-40F5-8B39-2D6959A1D710}" srcId="{BC1ACBF5-A75F-4337-92CA-1E36C19A052B}" destId="{4070F7CA-084C-4742-BB71-D2088604823D}" srcOrd="0" destOrd="0" parTransId="{00F79715-B19C-4476-B50D-53DC2E13BB32}" sibTransId="{79630F6F-2FF2-4711-9C1E-34B2B897C016}"/>
    <dgm:cxn modelId="{B386D69A-563E-4F7C-AA6E-9A5189B419A5}" type="presOf" srcId="{5C15122A-D692-48E8-BD1E-9EDD481C50E0}" destId="{F3FCC588-3BCA-4DE7-A2EA-0B3B1A139C58}" srcOrd="0" destOrd="0" presId="urn:microsoft.com/office/officeart/2005/8/layout/hProcess7#4"/>
    <dgm:cxn modelId="{364A4CC1-3C70-429B-8F72-FC839F890176}" type="presOf" srcId="{72BC48FF-5F9B-4C25-9268-A589CEF9EC97}" destId="{E50033A7-9092-4386-ADB8-7EF549163FEF}" srcOrd="0" destOrd="0" presId="urn:microsoft.com/office/officeart/2005/8/layout/hProcess7#4"/>
    <dgm:cxn modelId="{C8A63CBD-9749-445C-BE9C-28DB3E9BF9BF}" type="presOf" srcId="{C9538739-B5A7-467C-8749-983F8D897EDF}" destId="{5B4F24F8-041F-4BF4-B41C-8887EDA6E8E1}" srcOrd="1" destOrd="0" presId="urn:microsoft.com/office/officeart/2005/8/layout/hProcess7#4"/>
    <dgm:cxn modelId="{B11F5A5A-2DC4-492C-84A4-C159B0CABD77}" type="presOf" srcId="{72BC48FF-5F9B-4C25-9268-A589CEF9EC97}" destId="{3B579FA5-C423-411B-99FD-83B83AC0D148}" srcOrd="1" destOrd="0" presId="urn:microsoft.com/office/officeart/2005/8/layout/hProcess7#4"/>
    <dgm:cxn modelId="{B9BCE0E1-F5B2-49E8-989E-7BF91170DC07}" type="presOf" srcId="{BC1ACBF5-A75F-4337-92CA-1E36C19A052B}" destId="{6070A451-9431-41A3-BAC7-D79C4527D47E}" srcOrd="1" destOrd="0" presId="urn:microsoft.com/office/officeart/2005/8/layout/hProcess7#4"/>
    <dgm:cxn modelId="{49165FFE-DF35-4725-B7D6-14665C3A3280}" type="presOf" srcId="{C9538739-B5A7-467C-8749-983F8D897EDF}" destId="{85592FA8-E805-4D67-B101-7C3A28B71B52}" srcOrd="0" destOrd="0" presId="urn:microsoft.com/office/officeart/2005/8/layout/hProcess7#4"/>
    <dgm:cxn modelId="{B9B1079D-14D6-44E4-8C49-A77E78E82011}" type="presParOf" srcId="{F3FCC588-3BCA-4DE7-A2EA-0B3B1A139C58}" destId="{9798FB1A-DB30-42AB-B1E9-C98CCF6AF58B}" srcOrd="0" destOrd="0" presId="urn:microsoft.com/office/officeart/2005/8/layout/hProcess7#4"/>
    <dgm:cxn modelId="{9EAA8FD9-B321-4CB7-A2A5-5A655E87EE76}" type="presParOf" srcId="{9798FB1A-DB30-42AB-B1E9-C98CCF6AF58B}" destId="{FB3074AB-CF75-493D-88D8-B3BD89BA2EEC}" srcOrd="0" destOrd="0" presId="urn:microsoft.com/office/officeart/2005/8/layout/hProcess7#4"/>
    <dgm:cxn modelId="{A0F97099-7A4A-4111-9F33-C6DEEA0191EA}" type="presParOf" srcId="{9798FB1A-DB30-42AB-B1E9-C98CCF6AF58B}" destId="{6070A451-9431-41A3-BAC7-D79C4527D47E}" srcOrd="1" destOrd="0" presId="urn:microsoft.com/office/officeart/2005/8/layout/hProcess7#4"/>
    <dgm:cxn modelId="{A00A9666-8B53-4718-ACF8-247D9AF55DC5}" type="presParOf" srcId="{9798FB1A-DB30-42AB-B1E9-C98CCF6AF58B}" destId="{3AB7FB6A-F748-47EE-954C-80838AC83B5C}" srcOrd="2" destOrd="0" presId="urn:microsoft.com/office/officeart/2005/8/layout/hProcess7#4"/>
    <dgm:cxn modelId="{2721332B-A3E2-475B-A770-8699C7CE6FB7}" type="presParOf" srcId="{F3FCC588-3BCA-4DE7-A2EA-0B3B1A139C58}" destId="{85A963E7-3A86-4253-8E40-951028C2F2E2}" srcOrd="1" destOrd="0" presId="urn:microsoft.com/office/officeart/2005/8/layout/hProcess7#4"/>
    <dgm:cxn modelId="{A711FEF4-9D43-4AF2-B409-F98F73FABD96}" type="presParOf" srcId="{F3FCC588-3BCA-4DE7-A2EA-0B3B1A139C58}" destId="{C465F252-71DB-41D5-B1AF-50E53FAD6DE6}" srcOrd="2" destOrd="0" presId="urn:microsoft.com/office/officeart/2005/8/layout/hProcess7#4"/>
    <dgm:cxn modelId="{F25FB594-FC05-413A-A627-C37A9FF12F49}" type="presParOf" srcId="{C465F252-71DB-41D5-B1AF-50E53FAD6DE6}" destId="{74534D2B-569F-4B16-8FB1-EAA2AD34A9C6}" srcOrd="0" destOrd="0" presId="urn:microsoft.com/office/officeart/2005/8/layout/hProcess7#4"/>
    <dgm:cxn modelId="{3F022DF8-54C0-4744-826B-070D2F34722E}" type="presParOf" srcId="{C465F252-71DB-41D5-B1AF-50E53FAD6DE6}" destId="{0B6E0DCE-ED57-4B2C-AC28-AF135D377548}" srcOrd="1" destOrd="0" presId="urn:microsoft.com/office/officeart/2005/8/layout/hProcess7#4"/>
    <dgm:cxn modelId="{9DAD22E5-08A1-4B45-ACB6-E4B2C1725E75}" type="presParOf" srcId="{C465F252-71DB-41D5-B1AF-50E53FAD6DE6}" destId="{962FF583-D913-48ED-8D0A-434EA088EF10}" srcOrd="2" destOrd="0" presId="urn:microsoft.com/office/officeart/2005/8/layout/hProcess7#4"/>
    <dgm:cxn modelId="{52BCEE8A-9447-4251-9920-5779562836C5}" type="presParOf" srcId="{F3FCC588-3BCA-4DE7-A2EA-0B3B1A139C58}" destId="{0EC890FB-8E8C-43B1-95B9-74CA5C75B4F7}" srcOrd="3" destOrd="0" presId="urn:microsoft.com/office/officeart/2005/8/layout/hProcess7#4"/>
    <dgm:cxn modelId="{1D14BA24-88C1-48A2-8C6B-CEA7826F17FC}" type="presParOf" srcId="{F3FCC588-3BCA-4DE7-A2EA-0B3B1A139C58}" destId="{D0D060AE-7FAC-4514-B0EB-B40869BAE343}" srcOrd="4" destOrd="0" presId="urn:microsoft.com/office/officeart/2005/8/layout/hProcess7#4"/>
    <dgm:cxn modelId="{24F23085-9BF9-41BD-813A-DA8CC6B20829}" type="presParOf" srcId="{D0D060AE-7FAC-4514-B0EB-B40869BAE343}" destId="{85592FA8-E805-4D67-B101-7C3A28B71B52}" srcOrd="0" destOrd="0" presId="urn:microsoft.com/office/officeart/2005/8/layout/hProcess7#4"/>
    <dgm:cxn modelId="{4B5F5E01-B7AF-45FB-AA4F-13AEEBE2BDA4}" type="presParOf" srcId="{D0D060AE-7FAC-4514-B0EB-B40869BAE343}" destId="{5B4F24F8-041F-4BF4-B41C-8887EDA6E8E1}" srcOrd="1" destOrd="0" presId="urn:microsoft.com/office/officeart/2005/8/layout/hProcess7#4"/>
    <dgm:cxn modelId="{A7EBDB01-5130-4126-B1DE-A36FA66FF30C}" type="presParOf" srcId="{F3FCC588-3BCA-4DE7-A2EA-0B3B1A139C58}" destId="{8858189C-9CB0-41ED-84D3-53170F2EC9BE}" srcOrd="5" destOrd="0" presId="urn:microsoft.com/office/officeart/2005/8/layout/hProcess7#4"/>
    <dgm:cxn modelId="{39CFEA02-4F2D-45C9-9BC8-45908C260FD6}" type="presParOf" srcId="{F3FCC588-3BCA-4DE7-A2EA-0B3B1A139C58}" destId="{3DAF6F7B-CD85-47FD-A2DD-C71EC3D721C2}" srcOrd="6" destOrd="0" presId="urn:microsoft.com/office/officeart/2005/8/layout/hProcess7#4"/>
    <dgm:cxn modelId="{73309CC9-690C-46E0-860F-5DB819853775}" type="presParOf" srcId="{3DAF6F7B-CD85-47FD-A2DD-C71EC3D721C2}" destId="{4B27F737-27A2-4799-986C-AFB0C92242A8}" srcOrd="0" destOrd="0" presId="urn:microsoft.com/office/officeart/2005/8/layout/hProcess7#4"/>
    <dgm:cxn modelId="{4169B68F-AC47-4254-A707-A6BFFE637E2E}" type="presParOf" srcId="{3DAF6F7B-CD85-47FD-A2DD-C71EC3D721C2}" destId="{5E0E200E-D2DF-4667-B46F-DA6D43110159}" srcOrd="1" destOrd="0" presId="urn:microsoft.com/office/officeart/2005/8/layout/hProcess7#4"/>
    <dgm:cxn modelId="{F1483F6F-C641-4ADA-9C71-8E40CAB7FFB1}" type="presParOf" srcId="{3DAF6F7B-CD85-47FD-A2DD-C71EC3D721C2}" destId="{12373D65-CFDC-41CD-892E-5776CBE2EF3A}" srcOrd="2" destOrd="0" presId="urn:microsoft.com/office/officeart/2005/8/layout/hProcess7#4"/>
    <dgm:cxn modelId="{88DB9525-4E69-4ADC-99A1-94CE39E30AF7}" type="presParOf" srcId="{F3FCC588-3BCA-4DE7-A2EA-0B3B1A139C58}" destId="{D07ED7A7-5C76-40CA-B49B-FD9A33408E6D}" srcOrd="7" destOrd="0" presId="urn:microsoft.com/office/officeart/2005/8/layout/hProcess7#4"/>
    <dgm:cxn modelId="{E226B80D-6C2B-430F-A0B4-20926E1626B9}" type="presParOf" srcId="{F3FCC588-3BCA-4DE7-A2EA-0B3B1A139C58}" destId="{5ACE231E-201F-4365-8406-C576DA20DAE0}" srcOrd="8" destOrd="0" presId="urn:microsoft.com/office/officeart/2005/8/layout/hProcess7#4"/>
    <dgm:cxn modelId="{67C02F69-4EE5-473F-AD0E-951D6BDA05E9}" type="presParOf" srcId="{5ACE231E-201F-4365-8406-C576DA20DAE0}" destId="{E50033A7-9092-4386-ADB8-7EF549163FEF}" srcOrd="0" destOrd="0" presId="urn:microsoft.com/office/officeart/2005/8/layout/hProcess7#4"/>
    <dgm:cxn modelId="{C07B20DD-C4F7-4C15-AEA8-9D3785EFF7CD}" type="presParOf" srcId="{5ACE231E-201F-4365-8406-C576DA20DAE0}" destId="{3B579FA5-C423-411B-99FD-83B83AC0D148}" srcOrd="1" destOrd="0" presId="urn:microsoft.com/office/officeart/2005/8/layout/hProcess7#4"/>
    <dgm:cxn modelId="{69CDF904-A200-4A0F-B3B1-2ACA1A10EEC4}" type="presParOf" srcId="{5ACE231E-201F-4365-8406-C576DA20DAE0}" destId="{9AC5752F-2D0E-465F-BEA7-FFD2F36AA6F5}" srcOrd="2" destOrd="0" presId="urn:microsoft.com/office/officeart/2005/8/layout/hProcess7#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22208-3715-410F-95F1-A836ED479DDC}">
      <dsp:nvSpPr>
        <dsp:cNvPr id="0" name=""/>
        <dsp:cNvSpPr/>
      </dsp:nvSpPr>
      <dsp:spPr>
        <a:xfrm>
          <a:off x="2151649" y="577986"/>
          <a:ext cx="4454935" cy="4454935"/>
        </a:xfrm>
        <a:prstGeom prst="blockArc">
          <a:avLst>
            <a:gd name="adj1" fmla="val 10657528"/>
            <a:gd name="adj2" fmla="val 17182503"/>
            <a:gd name="adj3" fmla="val 464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E4DA79-13B4-4C4A-9233-8113B8A9CE86}">
      <dsp:nvSpPr>
        <dsp:cNvPr id="0" name=""/>
        <dsp:cNvSpPr/>
      </dsp:nvSpPr>
      <dsp:spPr>
        <a:xfrm>
          <a:off x="2151873" y="752705"/>
          <a:ext cx="4454935" cy="4454935"/>
        </a:xfrm>
        <a:prstGeom prst="blockArc">
          <a:avLst>
            <a:gd name="adj1" fmla="val 4449229"/>
            <a:gd name="adj2" fmla="val 10933660"/>
            <a:gd name="adj3" fmla="val 464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CC5230-2D67-4559-A9CB-DA7F1559D72C}">
      <dsp:nvSpPr>
        <dsp:cNvPr id="0" name=""/>
        <dsp:cNvSpPr/>
      </dsp:nvSpPr>
      <dsp:spPr>
        <a:xfrm>
          <a:off x="3165717" y="710892"/>
          <a:ext cx="4454935" cy="4454935"/>
        </a:xfrm>
        <a:prstGeom prst="blockArc">
          <a:avLst>
            <a:gd name="adj1" fmla="val 21532435"/>
            <a:gd name="adj2" fmla="val 6067370"/>
            <a:gd name="adj3" fmla="val 464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D8A381-2BF7-4DDD-856E-7B75EFB55699}">
      <dsp:nvSpPr>
        <dsp:cNvPr id="0" name=""/>
        <dsp:cNvSpPr/>
      </dsp:nvSpPr>
      <dsp:spPr>
        <a:xfrm>
          <a:off x="3165648" y="445948"/>
          <a:ext cx="4454935" cy="4454935"/>
        </a:xfrm>
        <a:prstGeom prst="blockArc">
          <a:avLst>
            <a:gd name="adj1" fmla="val 15563423"/>
            <a:gd name="adj2" fmla="val 61759"/>
            <a:gd name="adj3" fmla="val 464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F5B70-D277-4384-8ED6-3672C145FB71}">
      <dsp:nvSpPr>
        <dsp:cNvPr id="0" name=""/>
        <dsp:cNvSpPr/>
      </dsp:nvSpPr>
      <dsp:spPr>
        <a:xfrm>
          <a:off x="3947829" y="1869979"/>
          <a:ext cx="2051240" cy="2051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>
              <a:latin typeface="Calibri" panose="020F0502020204030204" pitchFamily="34" charset="0"/>
            </a:rPr>
            <a:t>Cercle viciós del MALTRACTAMENT</a:t>
          </a:r>
          <a:endParaRPr lang="es-ES" sz="1400" b="1" kern="1200" dirty="0">
            <a:latin typeface="Calibri" panose="020F0502020204030204" pitchFamily="34" charset="0"/>
          </a:endParaRPr>
        </a:p>
      </dsp:txBody>
      <dsp:txXfrm>
        <a:off x="3947829" y="1869979"/>
        <a:ext cx="2051240" cy="2051240"/>
      </dsp:txXfrm>
    </dsp:sp>
    <dsp:sp modelId="{F8419114-3927-4B0B-B7B8-06FC5829CB60}">
      <dsp:nvSpPr>
        <dsp:cNvPr id="0" name=""/>
        <dsp:cNvSpPr/>
      </dsp:nvSpPr>
      <dsp:spPr>
        <a:xfrm>
          <a:off x="4274586" y="0"/>
          <a:ext cx="1435868" cy="1435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>
              <a:latin typeface="Calibri" panose="020F0502020204030204" pitchFamily="34" charset="0"/>
            </a:rPr>
            <a:t>MALESTAR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>
              <a:latin typeface="Calibri" panose="020F0502020204030204" pitchFamily="34" charset="0"/>
            </a:rPr>
            <a:t>POR</a:t>
          </a:r>
        </a:p>
      </dsp:txBody>
      <dsp:txXfrm>
        <a:off x="4274586" y="0"/>
        <a:ext cx="1435868" cy="1435868"/>
      </dsp:txXfrm>
    </dsp:sp>
    <dsp:sp modelId="{07E26378-2D15-4A5E-84CF-12F3767F6591}">
      <dsp:nvSpPr>
        <dsp:cNvPr id="0" name=""/>
        <dsp:cNvSpPr/>
      </dsp:nvSpPr>
      <dsp:spPr>
        <a:xfrm>
          <a:off x="6619941" y="2000063"/>
          <a:ext cx="1897198" cy="17910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latin typeface="Calibri" panose="020F0502020204030204" pitchFamily="34" charset="0"/>
            </a:rPr>
            <a:t>ACTIVACIÓ de l’AFERRAMENT</a:t>
          </a:r>
          <a:endParaRPr lang="es-ES" sz="1600" kern="1200" dirty="0">
            <a:latin typeface="Calibri" panose="020F0502020204030204" pitchFamily="34" charset="0"/>
          </a:endParaRPr>
        </a:p>
      </dsp:txBody>
      <dsp:txXfrm>
        <a:off x="6619941" y="2000063"/>
        <a:ext cx="1897198" cy="1791073"/>
      </dsp:txXfrm>
    </dsp:sp>
    <dsp:sp modelId="{4E180A96-AE1E-4322-9FDA-C927A2A21CCF}">
      <dsp:nvSpPr>
        <dsp:cNvPr id="0" name=""/>
        <dsp:cNvSpPr/>
      </dsp:nvSpPr>
      <dsp:spPr>
        <a:xfrm>
          <a:off x="4141162" y="4355331"/>
          <a:ext cx="1664573" cy="1435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latin typeface="Calibri" panose="020F0502020204030204" pitchFamily="34" charset="0"/>
            </a:rPr>
            <a:t>RECERCA de PROXIMITAT</a:t>
          </a:r>
          <a:endParaRPr lang="es-ES" sz="1600" kern="1200" dirty="0">
            <a:latin typeface="Calibri" panose="020F0502020204030204" pitchFamily="34" charset="0"/>
          </a:endParaRPr>
        </a:p>
      </dsp:txBody>
      <dsp:txXfrm>
        <a:off x="4141162" y="4355331"/>
        <a:ext cx="1664573" cy="1435868"/>
      </dsp:txXfrm>
    </dsp:sp>
    <dsp:sp modelId="{FED58F2A-D887-45FD-BC30-D63CCCB98310}">
      <dsp:nvSpPr>
        <dsp:cNvPr id="0" name=""/>
        <dsp:cNvSpPr/>
      </dsp:nvSpPr>
      <dsp:spPr>
        <a:xfrm>
          <a:off x="1011650" y="1997809"/>
          <a:ext cx="2387116" cy="17955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>
              <a:latin typeface="Calibri" panose="020F0502020204030204" pitchFamily="34" charset="0"/>
            </a:rPr>
            <a:t>EXPOSICIÓ 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>
              <a:latin typeface="Calibri" panose="020F0502020204030204" pitchFamily="34" charset="0"/>
            </a:rPr>
            <a:t>MALTRACTAMENT</a:t>
          </a:r>
        </a:p>
      </dsp:txBody>
      <dsp:txXfrm>
        <a:off x="1011650" y="1997809"/>
        <a:ext cx="2387116" cy="17955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074AB-CF75-493D-88D8-B3BD89BA2EEC}">
      <dsp:nvSpPr>
        <dsp:cNvPr id="0" name=""/>
        <dsp:cNvSpPr/>
      </dsp:nvSpPr>
      <dsp:spPr>
        <a:xfrm>
          <a:off x="1519" y="0"/>
          <a:ext cx="2321090" cy="504056"/>
        </a:xfrm>
        <a:prstGeom prst="roundRect">
          <a:avLst>
            <a:gd name="adj" fmla="val 5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/>
        </a:p>
      </dsp:txBody>
      <dsp:txXfrm rot="16200000">
        <a:off x="26965" y="-25446"/>
        <a:ext cx="413325" cy="464218"/>
      </dsp:txXfrm>
    </dsp:sp>
    <dsp:sp modelId="{3AB7FB6A-F748-47EE-954C-80838AC83B5C}">
      <dsp:nvSpPr>
        <dsp:cNvPr id="0" name=""/>
        <dsp:cNvSpPr/>
      </dsp:nvSpPr>
      <dsp:spPr>
        <a:xfrm>
          <a:off x="636409" y="0"/>
          <a:ext cx="1729212" cy="504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err="1">
              <a:solidFill>
                <a:schemeClr val="tx1"/>
              </a:solidFill>
            </a:rPr>
            <a:t>Suport</a:t>
          </a:r>
          <a:endParaRPr lang="es-ES" sz="4800" kern="1200" dirty="0">
            <a:solidFill>
              <a:schemeClr val="tx1"/>
            </a:solidFill>
          </a:endParaRPr>
        </a:p>
      </dsp:txBody>
      <dsp:txXfrm>
        <a:off x="636409" y="0"/>
        <a:ext cx="1729212" cy="504056"/>
      </dsp:txXfrm>
    </dsp:sp>
    <dsp:sp modelId="{85592FA8-E805-4D67-B101-7C3A28B71B52}">
      <dsp:nvSpPr>
        <dsp:cNvPr id="0" name=""/>
        <dsp:cNvSpPr/>
      </dsp:nvSpPr>
      <dsp:spPr>
        <a:xfrm>
          <a:off x="2529252" y="0"/>
          <a:ext cx="758408" cy="504056"/>
        </a:xfrm>
        <a:prstGeom prst="roundRect">
          <a:avLst>
            <a:gd name="adj" fmla="val 500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432" rIns="35560" bIns="0" numCol="1" spcCol="1270" anchor="t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/>
        </a:p>
      </dsp:txBody>
      <dsp:txXfrm rot="16200000">
        <a:off x="2398430" y="130822"/>
        <a:ext cx="413325" cy="151681"/>
      </dsp:txXfrm>
    </dsp:sp>
    <dsp:sp modelId="{0B6E0DCE-ED57-4B2C-AC28-AF135D377548}">
      <dsp:nvSpPr>
        <dsp:cNvPr id="0" name=""/>
        <dsp:cNvSpPr/>
      </dsp:nvSpPr>
      <dsp:spPr>
        <a:xfrm rot="5400000">
          <a:off x="2515570" y="-99665"/>
          <a:ext cx="74116" cy="701278"/>
        </a:xfrm>
        <a:prstGeom prst="flowChartExtract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0033A7-9092-4386-ADB8-7EF549163FEF}">
      <dsp:nvSpPr>
        <dsp:cNvPr id="0" name=""/>
        <dsp:cNvSpPr/>
      </dsp:nvSpPr>
      <dsp:spPr>
        <a:xfrm>
          <a:off x="3452812" y="0"/>
          <a:ext cx="4675187" cy="504056"/>
        </a:xfrm>
        <a:prstGeom prst="roundRect">
          <a:avLst>
            <a:gd name="adj" fmla="val 5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44450" bIns="0" numCol="1" spcCol="1270" anchor="t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/>
        </a:p>
      </dsp:txBody>
      <dsp:txXfrm rot="16200000">
        <a:off x="3713668" y="-260855"/>
        <a:ext cx="413325" cy="935037"/>
      </dsp:txXfrm>
    </dsp:sp>
    <dsp:sp modelId="{5E0E200E-D2DF-4667-B46F-DA6D43110159}">
      <dsp:nvSpPr>
        <dsp:cNvPr id="0" name=""/>
        <dsp:cNvSpPr/>
      </dsp:nvSpPr>
      <dsp:spPr>
        <a:xfrm rot="5400000">
          <a:off x="3437611" y="-99665"/>
          <a:ext cx="74116" cy="701278"/>
        </a:xfrm>
        <a:prstGeom prst="flowChartExtract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C5752F-2D0E-465F-BEA7-FFD2F36AA6F5}">
      <dsp:nvSpPr>
        <dsp:cNvPr id="0" name=""/>
        <dsp:cNvSpPr/>
      </dsp:nvSpPr>
      <dsp:spPr>
        <a:xfrm>
          <a:off x="4387849" y="0"/>
          <a:ext cx="3483014" cy="504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err="1">
              <a:solidFill>
                <a:schemeClr val="tx1"/>
              </a:solidFill>
            </a:rPr>
            <a:t>Self</a:t>
          </a:r>
          <a:r>
            <a:rPr lang="es-ES" sz="2800" kern="1200" dirty="0">
              <a:solidFill>
                <a:schemeClr val="tx1"/>
              </a:solidFill>
            </a:rPr>
            <a:t> </a:t>
          </a:r>
          <a:r>
            <a:rPr lang="es-ES" sz="2800" kern="1200" dirty="0" err="1">
              <a:solidFill>
                <a:schemeClr val="tx1"/>
              </a:solidFill>
            </a:rPr>
            <a:t>reflexiu</a:t>
          </a:r>
          <a:endParaRPr lang="es-ES" sz="2800" kern="1200" dirty="0">
            <a:solidFill>
              <a:schemeClr val="tx1"/>
            </a:solidFill>
          </a:endParaRPr>
        </a:p>
      </dsp:txBody>
      <dsp:txXfrm>
        <a:off x="4387849" y="0"/>
        <a:ext cx="3483014" cy="504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4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05D30-52D7-4932-8D7D-3D7A44374E86}" type="datetimeFigureOut">
              <a:rPr lang="es-ES" smtClean="0"/>
              <a:pPr/>
              <a:t>12/03/2019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E89DF-B170-4A50-B5CC-A5B71C4D24C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1052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AE89DF-B170-4A50-B5CC-A5B71C4D24C7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52033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89DF-B170-4A50-B5CC-A5B71C4D24C7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0380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89DF-B170-4A50-B5CC-A5B71C4D24C7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049371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89DF-B170-4A50-B5CC-A5B71C4D24C7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49EE75-B931-4809-9A4D-9A2618E956DF}" type="slidenum">
              <a:rPr lang="es-ES" altLang="es-ES"/>
              <a:pPr/>
              <a:t>13</a:t>
            </a:fld>
            <a:endParaRPr lang="es-ES" altLang="es-ES"/>
          </a:p>
        </p:txBody>
      </p:sp>
      <p:sp>
        <p:nvSpPr>
          <p:cNvPr id="6" name="5 Marcador de notas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89DF-B170-4A50-B5CC-A5B71C4D24C7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89DF-B170-4A50-B5CC-A5B71C4D24C7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49EE75-B931-4809-9A4D-9A2618E956DF}" type="slidenum">
              <a:rPr lang="es-ES" altLang="es-ES"/>
              <a:pPr/>
              <a:t>16</a:t>
            </a:fld>
            <a:endParaRPr lang="es-ES" altLang="es-ES"/>
          </a:p>
        </p:txBody>
      </p:sp>
      <p:sp>
        <p:nvSpPr>
          <p:cNvPr id="6" name="5 Marcador de notas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672319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89DF-B170-4A50-B5CC-A5B71C4D24C7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Marcador de imagen de diapositiva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>
              <a:latin typeface="Times New Roman" pitchFamily="18" charset="0"/>
            </a:endParaRPr>
          </a:p>
        </p:txBody>
      </p:sp>
      <p:sp>
        <p:nvSpPr>
          <p:cNvPr id="78854" name="5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0AE4EA-C071-4768-90A0-6B44E2475326}" type="slidenum">
              <a:rPr lang="es-ES_tradnl" altLang="es-ES"/>
              <a:pPr/>
              <a:t>18</a:t>
            </a:fld>
            <a:endParaRPr lang="es-ES_tradnl" alt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89DF-B170-4A50-B5CC-A5B71C4D24C7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89DF-B170-4A50-B5CC-A5B71C4D24C7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Marcador de imagen de diapositiva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>
              <a:latin typeface="Times New Roman" pitchFamily="18" charset="0"/>
            </a:endParaRPr>
          </a:p>
        </p:txBody>
      </p:sp>
      <p:sp>
        <p:nvSpPr>
          <p:cNvPr id="125958" name="5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74FAE-B5B8-4B04-B464-79980CB67AA4}" type="slidenum">
              <a:rPr lang="es-ES_tradnl" altLang="es-ES"/>
              <a:pPr/>
              <a:t>20</a:t>
            </a:fld>
            <a:endParaRPr lang="es-ES_tradnl" alt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AE89DF-B170-4A50-B5CC-A5B71C4D24C7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0308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89DF-B170-4A50-B5CC-A5B71C4D24C7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89DF-B170-4A50-B5CC-A5B71C4D24C7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89DF-B170-4A50-B5CC-A5B71C4D24C7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89DF-B170-4A50-B5CC-A5B71C4D24C7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89DF-B170-4A50-B5CC-A5B71C4D24C7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89DF-B170-4A50-B5CC-A5B71C4D24C7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>
            <a:extLst>
              <a:ext uri="{FF2B5EF4-FFF2-40B4-BE49-F238E27FC236}">
                <a16:creationId xmlns:a16="http://schemas.microsoft.com/office/drawing/2014/main" id="{9A31B2F4-9A4D-450F-A65E-B0C6F9E5E1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4 Marcador de número de diapositiva">
            <a:extLst>
              <a:ext uri="{FF2B5EF4-FFF2-40B4-BE49-F238E27FC236}">
                <a16:creationId xmlns:a16="http://schemas.microsoft.com/office/drawing/2014/main" id="{D12AC8E3-0DD0-446C-AC97-373B5175CC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48B043-C901-4505-857E-12866B0F419A}" type="slidenum">
              <a:rPr lang="es-ES" altLang="es-ES" smtClean="0"/>
              <a:pPr>
                <a:spcBef>
                  <a:spcPct val="0"/>
                </a:spcBef>
              </a:pPr>
              <a:t>9</a:t>
            </a:fld>
            <a:endParaRPr lang="es-ES" altLang="es-ES"/>
          </a:p>
        </p:txBody>
      </p:sp>
      <p:sp>
        <p:nvSpPr>
          <p:cNvPr id="6" name="5 Marcador de notas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90929C07-0C88-443B-9510-4C2313C4FAB9}"/>
              </a:ext>
            </a:extLst>
          </p:cNvPr>
          <p:cNvSpPr/>
          <p:nvPr userDrawn="1"/>
        </p:nvSpPr>
        <p:spPr>
          <a:xfrm>
            <a:off x="-76200" y="4295953"/>
            <a:ext cx="12268200" cy="3509962"/>
          </a:xfrm>
          <a:prstGeom prst="rect">
            <a:avLst/>
          </a:prstGeom>
          <a:solidFill>
            <a:srgbClr val="542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180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75EEE62-6321-4D76-8A02-34254EA1F42E}"/>
              </a:ext>
            </a:extLst>
          </p:cNvPr>
          <p:cNvSpPr/>
          <p:nvPr userDrawn="1"/>
        </p:nvSpPr>
        <p:spPr>
          <a:xfrm>
            <a:off x="-38100" y="2"/>
            <a:ext cx="12268200" cy="4391025"/>
          </a:xfrm>
          <a:prstGeom prst="rect">
            <a:avLst/>
          </a:prstGeom>
          <a:solidFill>
            <a:srgbClr val="F7B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180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7BE511B-7A6E-4CC8-97DE-944B7B994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2869"/>
            <a:ext cx="9144000" cy="193231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B25A19-E4E1-4F05-90B4-946252392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64983"/>
            <a:ext cx="9144000" cy="80010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39299110-BEC0-49B0-A69A-8EE575C5F9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44" y="246062"/>
            <a:ext cx="9010656" cy="150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C9CE44-14F3-4D2B-B9EF-661191480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A7AB21-81A2-457D-9342-F8A5417AC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52DAF6-90C1-4BF3-A450-DCBE5B18C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91C3-3E79-48C3-AA58-5B421342119E}" type="datetimeFigureOut">
              <a:rPr lang="ca-ES" smtClean="0"/>
              <a:pPr/>
              <a:t>12/3/2019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B9BEAB-7D9A-4E7E-B11E-9BD11F3BC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A1C8E5-2835-40CB-81B6-B0F1792F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A20A-FD48-446D-AFF9-BFF49F7EDED9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1381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BF7D1E-ACBC-473E-AA71-F1C4D9FD4D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D39F78-BB9B-4EB5-B410-A91937E15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2C9AFE-AB7F-4302-B7F6-A82685B21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91C3-3E79-48C3-AA58-5B421342119E}" type="datetimeFigureOut">
              <a:rPr lang="ca-ES" smtClean="0"/>
              <a:pPr/>
              <a:t>12/3/2019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988E69-E144-481D-84A6-E14D58B53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55F083-7D39-4C88-B84A-D54938BA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A20A-FD48-446D-AFF9-BFF49F7EDED9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81274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4139E86-82B2-42B0-BD42-AD6599A51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7E8ECB4-1CCB-4EF0-9AA9-2FC023CCCC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41E6DF7-96AB-4A70-8A5D-183BB24620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FA80C-CE2D-4761-8E1F-FF4BD946E094}" type="slidenum">
              <a:rPr lang="en-US" altLang="es-ES"/>
              <a:pPr/>
              <a:t>‹Nº›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FF107-75C3-48B0-BAD4-EF453C36D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C08735-70AD-4D39-ACD9-045479A1C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6F4A3D-119C-4ACC-9030-40EC52D55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91C3-3E79-48C3-AA58-5B421342119E}" type="datetimeFigureOut">
              <a:rPr lang="ca-ES" smtClean="0"/>
              <a:pPr/>
              <a:t>12/3/2019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D787C3-3D16-45A8-991A-DE43BE2A6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B94FF1-4AA7-4A61-86E1-E5160712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A20A-FD48-446D-AFF9-BFF49F7EDED9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0349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5E15D-7733-4E17-B826-12E1E929E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541360-A3E8-4C33-B887-626025BBA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A8B118-5D0D-422E-9B1F-1A4C3318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91C3-3E79-48C3-AA58-5B421342119E}" type="datetimeFigureOut">
              <a:rPr lang="ca-ES" smtClean="0"/>
              <a:pPr/>
              <a:t>12/3/2019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B20C4A-543D-493C-B81B-42CBBCDAF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70FD96-04A8-4E6A-8A0E-6EFB87096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A20A-FD48-446D-AFF9-BFF49F7EDED9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7600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56CE43-4282-49FA-8413-37355FC68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5975E0-1156-4CFC-BCCA-7614EC123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E61637-F4BC-4660-9BE4-077C1527A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1D0030-A62D-4AA6-8868-BA1C81229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91C3-3E79-48C3-AA58-5B421342119E}" type="datetimeFigureOut">
              <a:rPr lang="ca-ES" smtClean="0"/>
              <a:pPr/>
              <a:t>12/3/2019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573105-6239-4C82-A4AF-06547A505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3B3728-6691-422E-9435-FC3AF454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A20A-FD48-446D-AFF9-BFF49F7EDED9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4738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DDE4D-9B15-47F6-BAA5-BDF2E9AF3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3920F8-806C-4B6D-BAFC-EDD8DE623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58A744-F07C-4555-B522-D895E6477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F980424-4699-4E7D-8490-EB33048AD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E001510-E577-4064-91B5-59ED209E7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283067-B4FA-4AE0-BD95-30DF50DCB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91C3-3E79-48C3-AA58-5B421342119E}" type="datetimeFigureOut">
              <a:rPr lang="ca-ES" smtClean="0"/>
              <a:pPr/>
              <a:t>12/3/2019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47F496-88C3-46F8-8244-DF8ED72C4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E289BFD-F39A-4786-B30D-CD946E19A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A20A-FD48-446D-AFF9-BFF49F7EDED9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5327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95718040-2FDC-493B-8B30-47FCB50CA45A}"/>
              </a:ext>
            </a:extLst>
          </p:cNvPr>
          <p:cNvSpPr/>
          <p:nvPr userDrawn="1"/>
        </p:nvSpPr>
        <p:spPr>
          <a:xfrm>
            <a:off x="-38100" y="365125"/>
            <a:ext cx="12268200" cy="566828"/>
          </a:xfrm>
          <a:prstGeom prst="rect">
            <a:avLst/>
          </a:prstGeom>
          <a:solidFill>
            <a:srgbClr val="F7B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180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4C904AB-3E8C-4053-8214-1B470CC67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52" y="269170"/>
            <a:ext cx="7029091" cy="1325563"/>
          </a:xfrm>
        </p:spPr>
        <p:txBody>
          <a:bodyPr wrap="square" anchor="t" anchorCtr="0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5E6692D-3326-4D3F-82E3-9B6E943150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036" y="365127"/>
            <a:ext cx="3400965" cy="566827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62483B7F-8A6C-4D45-9131-CEA8D8889267}"/>
              </a:ext>
            </a:extLst>
          </p:cNvPr>
          <p:cNvSpPr/>
          <p:nvPr userDrawn="1"/>
        </p:nvSpPr>
        <p:spPr>
          <a:xfrm>
            <a:off x="0" y="6657975"/>
            <a:ext cx="12268200" cy="211314"/>
          </a:xfrm>
          <a:prstGeom prst="rect">
            <a:avLst/>
          </a:prstGeom>
          <a:solidFill>
            <a:srgbClr val="542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1800"/>
          </a:p>
        </p:txBody>
      </p:sp>
    </p:spTree>
    <p:extLst>
      <p:ext uri="{BB962C8B-B14F-4D97-AF65-F5344CB8AC3E}">
        <p14:creationId xmlns:p14="http://schemas.microsoft.com/office/powerpoint/2010/main" val="166248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A391ABE2-4A07-43D8-ABF6-AC1C72928522}"/>
              </a:ext>
            </a:extLst>
          </p:cNvPr>
          <p:cNvSpPr/>
          <p:nvPr userDrawn="1"/>
        </p:nvSpPr>
        <p:spPr>
          <a:xfrm>
            <a:off x="-38100" y="-1"/>
            <a:ext cx="12268200" cy="5251939"/>
          </a:xfrm>
          <a:prstGeom prst="rect">
            <a:avLst/>
          </a:prstGeom>
          <a:solidFill>
            <a:srgbClr val="F7B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180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574335E-3206-474F-A093-AC8640F292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175" y="1198113"/>
            <a:ext cx="9010656" cy="150177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3566392-CDCF-4393-AC64-D3659CE03567}"/>
              </a:ext>
            </a:extLst>
          </p:cNvPr>
          <p:cNvSpPr txBox="1"/>
          <p:nvPr userDrawn="1"/>
        </p:nvSpPr>
        <p:spPr>
          <a:xfrm>
            <a:off x="5146431" y="3681046"/>
            <a:ext cx="18781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4000"/>
              <a:t>Gràcies!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CD08479-5DB8-439F-B1BB-24E27A3A9D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492" y="5648540"/>
            <a:ext cx="4319016" cy="116433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36D910B-E374-46F5-B69B-4C2DD266EFC0}"/>
              </a:ext>
            </a:extLst>
          </p:cNvPr>
          <p:cNvSpPr txBox="1"/>
          <p:nvPr userDrawn="1"/>
        </p:nvSpPr>
        <p:spPr>
          <a:xfrm>
            <a:off x="4880892" y="5370089"/>
            <a:ext cx="2439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800"/>
              <a:t>Amb la col·laboració de:</a:t>
            </a:r>
          </a:p>
        </p:txBody>
      </p:sp>
    </p:spTree>
    <p:extLst>
      <p:ext uri="{BB962C8B-B14F-4D97-AF65-F5344CB8AC3E}">
        <p14:creationId xmlns:p14="http://schemas.microsoft.com/office/powerpoint/2010/main" val="87015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FBBAA-9A8D-46B1-A012-68994B86A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2AE24B-CC2E-44C9-98FC-AF059CA91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2D4D1-EE4A-4161-A05A-F57D315C3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071327-4AD9-4663-AD84-4B6379C40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91C3-3E79-48C3-AA58-5B421342119E}" type="datetimeFigureOut">
              <a:rPr lang="ca-ES" smtClean="0"/>
              <a:pPr/>
              <a:t>12/3/2019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0AE620-F24E-4129-922C-BA5362898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AB9953-6A3D-4261-A2CB-8174AA33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A20A-FD48-446D-AFF9-BFF49F7EDED9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2885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BBA23-47FF-4547-8334-91156B0AF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4795E6-EBE1-4B03-98A8-FA7377682B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0D6202-0A1D-4401-AB55-E848A1F27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53DAEC-4C44-4B5B-B9F4-6FD2D03BB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91C3-3E79-48C3-AA58-5B421342119E}" type="datetimeFigureOut">
              <a:rPr lang="ca-ES" smtClean="0"/>
              <a:pPr/>
              <a:t>12/3/2019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2D9FD1-D4D3-4B01-956C-17650526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4CA981-D8CC-4F99-96F9-CB9729305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A20A-FD48-446D-AFF9-BFF49F7EDED9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8154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4A54E71-0CCE-4EA9-A15A-AF2FBF0F1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741AA6-3F5D-4DC9-9C02-BEAAAC0A1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DFF0BF-74A4-49D0-A260-532BDF2A4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891C3-3E79-48C3-AA58-5B421342119E}" type="datetimeFigureOut">
              <a:rPr lang="ca-ES" smtClean="0"/>
              <a:pPr/>
              <a:t>12/3/2019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5B52AE-0D83-4F5A-9888-C1805D2E6E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8174B7-B8CF-4921-B34E-90D899391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BA20A-FD48-446D-AFF9-BFF49F7EDED9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2912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6D5FFB5A-9C8D-4EC1-A107-2843852858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a-ES" dirty="0"/>
              <a:t>JOVES QUE HAN PATIT MALTRACTAMENT: </a:t>
            </a:r>
            <a:br>
              <a:rPr lang="ca-ES" dirty="0"/>
            </a:br>
            <a:r>
              <a:rPr lang="ca-ES" dirty="0"/>
              <a:t>AFERRAMENT I PSICOTERÀPIA</a:t>
            </a:r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13E4F238-066F-4C39-B695-32FAFDB59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245" y="4672209"/>
            <a:ext cx="10571706" cy="2642991"/>
          </a:xfrm>
        </p:spPr>
        <p:txBody>
          <a:bodyPr>
            <a:normAutofit/>
          </a:bodyPr>
          <a:lstStyle/>
          <a:p>
            <a:r>
              <a:rPr lang="ca-ES" sz="2800" dirty="0"/>
              <a:t>JOSEP CASTILLO</a:t>
            </a:r>
          </a:p>
          <a:p>
            <a:r>
              <a:rPr lang="ca-ES" sz="2800" dirty="0"/>
              <a:t>Psicòleg clínic. Associació </a:t>
            </a:r>
            <a:r>
              <a:rPr lang="ca-ES" sz="2800" dirty="0" err="1"/>
              <a:t>Invia</a:t>
            </a:r>
            <a:endParaRPr lang="ca-ES" sz="2800" dirty="0"/>
          </a:p>
          <a:p>
            <a:r>
              <a:rPr lang="ca-ES" sz="2800" dirty="0"/>
              <a:t>Facultat de Psicologia Blanquerna (URL)</a:t>
            </a:r>
          </a:p>
          <a:p>
            <a:r>
              <a:rPr lang="ca-ES" sz="2800" dirty="0"/>
              <a:t>jcastillo@invia.cat</a:t>
            </a:r>
          </a:p>
          <a:p>
            <a:endParaRPr lang="ca-ES" sz="2800" dirty="0"/>
          </a:p>
        </p:txBody>
      </p:sp>
    </p:spTree>
    <p:extLst>
      <p:ext uri="{BB962C8B-B14F-4D97-AF65-F5344CB8AC3E}">
        <p14:creationId xmlns:p14="http://schemas.microsoft.com/office/powerpoint/2010/main" val="363529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13DBB-B33C-4E5F-9453-08111A718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8" y="269170"/>
            <a:ext cx="9097500" cy="1325563"/>
          </a:xfrm>
        </p:spPr>
        <p:txBody>
          <a:bodyPr/>
          <a:lstStyle/>
          <a:p>
            <a:r>
              <a:rPr lang="ca-ES" dirty="0">
                <a:latin typeface="+mn-lt"/>
              </a:rPr>
              <a:t>Aferrament i psicopatologia </a:t>
            </a:r>
            <a:r>
              <a:rPr lang="ca-ES" sz="2000" dirty="0">
                <a:latin typeface="+mn-lt"/>
              </a:rPr>
              <a:t>(</a:t>
            </a:r>
            <a:r>
              <a:rPr lang="ca-ES" sz="2000" dirty="0" err="1">
                <a:latin typeface="+mn-lt"/>
              </a:rPr>
              <a:t>Bartholomew</a:t>
            </a:r>
            <a:r>
              <a:rPr lang="ca-ES" sz="2000" dirty="0">
                <a:latin typeface="+mn-lt"/>
              </a:rPr>
              <a:t> &amp; Horowitz, 1991)</a:t>
            </a:r>
            <a:r>
              <a:rPr lang="ca-ES" sz="2400" dirty="0">
                <a:latin typeface="+mn-lt"/>
              </a:rPr>
              <a:t> </a:t>
            </a:r>
            <a:endParaRPr lang="ca-ES" dirty="0">
              <a:latin typeface="+mn-lt"/>
            </a:endParaRPr>
          </a:p>
        </p:txBody>
      </p:sp>
      <p:graphicFrame>
        <p:nvGraphicFramePr>
          <p:cNvPr id="3" name="Group 60">
            <a:extLst>
              <a:ext uri="{FF2B5EF4-FFF2-40B4-BE49-F238E27FC236}">
                <a16:creationId xmlns:a16="http://schemas.microsoft.com/office/drawing/2014/main" id="{0DD896CB-6E36-44B5-AD48-9A5C4ED7D6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1241758"/>
              </p:ext>
            </p:extLst>
          </p:nvPr>
        </p:nvGraphicFramePr>
        <p:xfrm>
          <a:off x="133290" y="1035167"/>
          <a:ext cx="7613317" cy="5449814"/>
        </p:xfrm>
        <a:graphic>
          <a:graphicData uri="http://schemas.openxmlformats.org/drawingml/2006/table">
            <a:tbl>
              <a:tblPr/>
              <a:tblGrid>
                <a:gridCol w="458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5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8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  - - - </a:t>
                      </a: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- - - Distància interpersonal + + + + + +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7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Altres +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Altres 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2912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- - - - - - - -  -  Ansietat + + + + + + + + </a:t>
                      </a:r>
                    </a:p>
                  </a:txBody>
                  <a:tcPr marL="90000" marR="90000" marT="46803" marB="46803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Self +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SEGUR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Autonomia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Regulació emocional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DISTANT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Independència sobrevalorada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Desactivació emocional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2912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Self</a:t>
                      </a:r>
                      <a:r>
                        <a:rPr kumimoji="0" lang="ca-E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PREOCUPAT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Por a l’abandó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Hiperactivació</a:t>
                      </a: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emocional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TEMORÓS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Por a l’abandó, desconfiança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Hiperactivació</a:t>
                      </a: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emocional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746607" y="1036800"/>
            <a:ext cx="431210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Tx/>
              <a:buChar char="-"/>
            </a:pPr>
            <a:r>
              <a:rPr lang="ca-ES" sz="2400" dirty="0"/>
              <a:t>64.1 % noies</a:t>
            </a:r>
          </a:p>
          <a:p>
            <a:pPr marL="285744" indent="-285744">
              <a:buFontTx/>
              <a:buChar char="-"/>
            </a:pPr>
            <a:r>
              <a:rPr lang="ca-ES" sz="2400" dirty="0"/>
              <a:t>32,8 % immigrant (13 països) </a:t>
            </a:r>
            <a:r>
              <a:rPr lang="ca-ES" sz="3200" b="1" dirty="0">
                <a:solidFill>
                  <a:srgbClr val="FF0000"/>
                </a:solidFill>
              </a:rPr>
              <a:t>*</a:t>
            </a:r>
            <a:endParaRPr lang="ca-ES" sz="2400" b="1" dirty="0">
              <a:solidFill>
                <a:srgbClr val="FF0000"/>
              </a:solidFill>
            </a:endParaRPr>
          </a:p>
          <a:p>
            <a:pPr marL="285732" indent="-285744">
              <a:buFontTx/>
              <a:buChar char="-"/>
            </a:pPr>
            <a:endParaRPr lang="ca-ES" sz="2400" dirty="0"/>
          </a:p>
          <a:p>
            <a:pPr algn="ctr"/>
            <a:r>
              <a:rPr lang="ca-ES" sz="2400" b="1" dirty="0">
                <a:solidFill>
                  <a:srgbClr val="FF0000"/>
                </a:solidFill>
              </a:rPr>
              <a:t>73,4% Aferrament insegur</a:t>
            </a:r>
          </a:p>
          <a:p>
            <a:pPr algn="ctr"/>
            <a:r>
              <a:rPr lang="ca-ES" sz="2400" dirty="0"/>
              <a:t>Formes de relació </a:t>
            </a:r>
            <a:r>
              <a:rPr lang="ca-ES" sz="2400" dirty="0" err="1"/>
              <a:t>desadaptatives</a:t>
            </a:r>
            <a:r>
              <a:rPr lang="ca-ES" sz="2400" dirty="0"/>
              <a:t> en el present (ira, aïllament) van tenir una funció </a:t>
            </a:r>
            <a:r>
              <a:rPr lang="ca-ES" sz="2400" dirty="0" err="1"/>
              <a:t>autoprotectora</a:t>
            </a:r>
            <a:r>
              <a:rPr lang="ca-ES" sz="2400" dirty="0"/>
              <a:t> i d’assoliment d’una certa s</a:t>
            </a:r>
            <a:r>
              <a:rPr lang="ca-ES" sz="2400" i="1" dirty="0"/>
              <a:t>eguretat</a:t>
            </a:r>
            <a:r>
              <a:rPr lang="ca-ES" sz="2400" dirty="0"/>
              <a:t> en el passat</a:t>
            </a:r>
            <a:endParaRPr lang="ca-ES" sz="2800" b="1" dirty="0">
              <a:solidFill>
                <a:srgbClr val="FF0000"/>
              </a:solidFill>
            </a:endParaRPr>
          </a:p>
          <a:p>
            <a:pPr marL="285732" indent="-285744">
              <a:buFontTx/>
              <a:buChar char="-"/>
            </a:pPr>
            <a:endParaRPr lang="ca-ES" sz="2400" b="1" dirty="0">
              <a:solidFill>
                <a:srgbClr val="FF0000"/>
              </a:solidFill>
            </a:endParaRPr>
          </a:p>
          <a:p>
            <a:pPr algn="ctr"/>
            <a:endParaRPr lang="ca-ES" sz="2400" b="1" dirty="0">
              <a:solidFill>
                <a:srgbClr val="FF0000"/>
              </a:solidFill>
            </a:endParaRPr>
          </a:p>
          <a:p>
            <a:pPr algn="ctr"/>
            <a:r>
              <a:rPr lang="ca-ES" sz="2400" b="1" dirty="0">
                <a:solidFill>
                  <a:srgbClr val="FF0000"/>
                </a:solidFill>
              </a:rPr>
              <a:t>Major risc de psicopatologia: 4,812 </a:t>
            </a:r>
          </a:p>
          <a:p>
            <a:pPr algn="ctr"/>
            <a:r>
              <a:rPr lang="ca-ES" sz="2000" dirty="0"/>
              <a:t>(Meta-anàlisi aferrament-psicopatologia, López et al., 2019)</a:t>
            </a:r>
          </a:p>
          <a:p>
            <a:endParaRPr lang="ca-ES" sz="2400" dirty="0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07BEE8A1-D954-4BD2-A287-C5757C232EE7}"/>
              </a:ext>
            </a:extLst>
          </p:cNvPr>
          <p:cNvCxnSpPr/>
          <p:nvPr/>
        </p:nvCxnSpPr>
        <p:spPr>
          <a:xfrm>
            <a:off x="9949909" y="4510001"/>
            <a:ext cx="0" cy="495945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ABF54A61-FE4A-4D1A-B96C-DD67FBB86D47}"/>
              </a:ext>
            </a:extLst>
          </p:cNvPr>
          <p:cNvSpPr txBox="1"/>
          <p:nvPr/>
        </p:nvSpPr>
        <p:spPr>
          <a:xfrm>
            <a:off x="2464230" y="3429000"/>
            <a:ext cx="99189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sz="2400" dirty="0"/>
              <a:t>26,6%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FCD9D2C-AB9D-4038-B002-5D9D1743F675}"/>
              </a:ext>
            </a:extLst>
          </p:cNvPr>
          <p:cNvSpPr txBox="1"/>
          <p:nvPr/>
        </p:nvSpPr>
        <p:spPr>
          <a:xfrm>
            <a:off x="5600054" y="3445089"/>
            <a:ext cx="99189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ca-ES"/>
            </a:defPPr>
            <a:lvl1pPr>
              <a:defRPr sz="2400"/>
            </a:lvl1pPr>
          </a:lstStyle>
          <a:p>
            <a:r>
              <a:rPr lang="ca-ES" dirty="0"/>
              <a:t>21,9%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D1984E9-68B4-4923-BC67-8FE52D39CE44}"/>
              </a:ext>
            </a:extLst>
          </p:cNvPr>
          <p:cNvSpPr txBox="1"/>
          <p:nvPr/>
        </p:nvSpPr>
        <p:spPr>
          <a:xfrm>
            <a:off x="2464230" y="5361168"/>
            <a:ext cx="99189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ca-ES"/>
            </a:defPPr>
            <a:lvl1pPr>
              <a:defRPr sz="2400"/>
            </a:lvl1pPr>
          </a:lstStyle>
          <a:p>
            <a:r>
              <a:rPr lang="ca-ES" dirty="0"/>
              <a:t>20,3%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BBB379D-BFD9-4E64-ADF9-D6C0CD163BD0}"/>
              </a:ext>
            </a:extLst>
          </p:cNvPr>
          <p:cNvSpPr txBox="1"/>
          <p:nvPr/>
        </p:nvSpPr>
        <p:spPr>
          <a:xfrm>
            <a:off x="5600054" y="5361168"/>
            <a:ext cx="99189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ca-ES"/>
            </a:defPPr>
            <a:lvl1pPr>
              <a:defRPr sz="2400"/>
            </a:lvl1pPr>
          </a:lstStyle>
          <a:p>
            <a:r>
              <a:rPr lang="ca-ES" dirty="0"/>
              <a:t>31,2%</a:t>
            </a:r>
          </a:p>
        </p:txBody>
      </p:sp>
    </p:spTree>
    <p:extLst>
      <p:ext uri="{BB962C8B-B14F-4D97-AF65-F5344CB8AC3E}">
        <p14:creationId xmlns:p14="http://schemas.microsoft.com/office/powerpoint/2010/main" val="176903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13DBB-B33C-4E5F-9453-08111A718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8" y="269170"/>
            <a:ext cx="9097500" cy="1325563"/>
          </a:xfrm>
        </p:spPr>
        <p:txBody>
          <a:bodyPr/>
          <a:lstStyle/>
          <a:p>
            <a:r>
              <a:rPr lang="ca-ES" dirty="0">
                <a:latin typeface="+mn-lt"/>
              </a:rPr>
              <a:t>Aferrament i psicopatologia </a:t>
            </a:r>
            <a:r>
              <a:rPr lang="ca-ES" sz="2800" dirty="0">
                <a:latin typeface="+mn-lt"/>
              </a:rPr>
              <a:t>(SCL-90-R)</a:t>
            </a:r>
            <a:r>
              <a:rPr lang="ca-ES" sz="2400" dirty="0">
                <a:latin typeface="+mn-lt"/>
              </a:rPr>
              <a:t> </a:t>
            </a:r>
            <a:endParaRPr lang="ca-ES" dirty="0">
              <a:latin typeface="+mn-lt"/>
            </a:endParaRPr>
          </a:p>
        </p:txBody>
      </p:sp>
      <p:graphicFrame>
        <p:nvGraphicFramePr>
          <p:cNvPr id="3" name="Group 60">
            <a:extLst>
              <a:ext uri="{FF2B5EF4-FFF2-40B4-BE49-F238E27FC236}">
                <a16:creationId xmlns:a16="http://schemas.microsoft.com/office/drawing/2014/main" id="{0DD896CB-6E36-44B5-AD48-9A5C4ED7D6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6431930"/>
              </p:ext>
            </p:extLst>
          </p:nvPr>
        </p:nvGraphicFramePr>
        <p:xfrm>
          <a:off x="133290" y="1035167"/>
          <a:ext cx="7613317" cy="5449814"/>
        </p:xfrm>
        <a:graphic>
          <a:graphicData uri="http://schemas.openxmlformats.org/drawingml/2006/table">
            <a:tbl>
              <a:tblPr/>
              <a:tblGrid>
                <a:gridCol w="458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5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8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  - - - </a:t>
                      </a: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- - - Distància interpersonal + + + + + +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7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Altres +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Altres 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2912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- - - - - - - -  -  Ansietat + + + + + + + + </a:t>
                      </a:r>
                    </a:p>
                  </a:txBody>
                  <a:tcPr marL="90000" marR="90000" marT="46803" marB="46803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Self +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SEGUR</a:t>
                      </a:r>
                      <a:endParaRPr kumimoji="0" lang="ca-E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DISTANT</a:t>
                      </a:r>
                      <a:endParaRPr kumimoji="0" lang="ca-E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2912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0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Self</a:t>
                      </a:r>
                      <a:r>
                        <a:rPr kumimoji="0" lang="ca-E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PREOCUPAT</a:t>
                      </a:r>
                      <a:endParaRPr kumimoji="0" lang="ca-E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TEMORÓS</a:t>
                      </a:r>
                      <a:r>
                        <a:rPr kumimoji="0" lang="ca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36EE8954-0030-45FA-9BDE-3ECE8FFA36E3}"/>
              </a:ext>
            </a:extLst>
          </p:cNvPr>
          <p:cNvSpPr txBox="1"/>
          <p:nvPr/>
        </p:nvSpPr>
        <p:spPr>
          <a:xfrm>
            <a:off x="929899" y="4757978"/>
            <a:ext cx="6571282" cy="830997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>
                <a:solidFill>
                  <a:srgbClr val="FF0000"/>
                </a:solidFill>
              </a:rPr>
              <a:t>+ ANSIETAT d’AFERRAMENT </a:t>
            </a:r>
            <a:r>
              <a:rPr lang="ca-E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 + </a:t>
            </a:r>
            <a:r>
              <a:rPr lang="ca-ES" sz="2400" b="1" dirty="0">
                <a:solidFill>
                  <a:srgbClr val="FF0000"/>
                </a:solidFill>
              </a:rPr>
              <a:t>PSICOPATOLOGIA</a:t>
            </a:r>
          </a:p>
          <a:p>
            <a:pPr algn="ctr"/>
            <a:r>
              <a:rPr lang="ca-ES" sz="2400" dirty="0"/>
              <a:t>r = 0,41 (GSI) - 0,45 (Sens. Interpersonal)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949184" y="1597152"/>
            <a:ext cx="393801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/>
              <a:t>70.3% punt. clínicament </a:t>
            </a:r>
            <a:r>
              <a:rPr lang="ca-ES" sz="2000" b="1" dirty="0" err="1"/>
              <a:t>sig</a:t>
            </a:r>
            <a:r>
              <a:rPr lang="ca-ES" sz="2000" b="1" dirty="0"/>
              <a:t>.</a:t>
            </a:r>
            <a:r>
              <a:rPr lang="ca-ES" sz="2000" dirty="0"/>
              <a:t> (</a:t>
            </a:r>
            <a:r>
              <a:rPr lang="ca-ES" sz="2000" dirty="0" err="1"/>
              <a:t>pc</a:t>
            </a:r>
            <a:r>
              <a:rPr lang="ca-ES" sz="2000" dirty="0"/>
              <a:t>≥50)</a:t>
            </a:r>
          </a:p>
          <a:p>
            <a:pPr lvl="1">
              <a:buFont typeface="Arial" pitchFamily="34" charset="0"/>
              <a:buChar char="•"/>
            </a:pPr>
            <a:r>
              <a:rPr lang="ca-ES" sz="2000" dirty="0"/>
              <a:t> 65.9 % noies</a:t>
            </a:r>
          </a:p>
          <a:p>
            <a:pPr lvl="1">
              <a:buFont typeface="Arial" pitchFamily="34" charset="0"/>
              <a:buChar char="•"/>
            </a:pPr>
            <a:r>
              <a:rPr lang="ca-ES" sz="2000" dirty="0"/>
              <a:t> 73.9% nois</a:t>
            </a:r>
          </a:p>
          <a:p>
            <a:pPr>
              <a:buFont typeface="Arial" pitchFamily="34" charset="0"/>
              <a:buChar char="•"/>
            </a:pPr>
            <a:endParaRPr lang="ca-ES" dirty="0"/>
          </a:p>
          <a:p>
            <a:pPr>
              <a:buFont typeface="Arial" pitchFamily="34" charset="0"/>
              <a:buChar char="•"/>
            </a:pPr>
            <a:r>
              <a:rPr lang="ca-ES" dirty="0"/>
              <a:t> </a:t>
            </a:r>
            <a:r>
              <a:rPr lang="ca-ES" dirty="0" err="1"/>
              <a:t>Paranoidisme</a:t>
            </a:r>
            <a:r>
              <a:rPr lang="ca-ES" dirty="0"/>
              <a:t>: </a:t>
            </a:r>
            <a:r>
              <a:rPr lang="ca-ES" dirty="0" smtClean="0"/>
              <a:t>	51.6 </a:t>
            </a:r>
            <a:r>
              <a:rPr lang="ca-ES" dirty="0"/>
              <a:t>%</a:t>
            </a:r>
          </a:p>
          <a:p>
            <a:pPr>
              <a:buFont typeface="Arial" pitchFamily="34" charset="0"/>
              <a:buChar char="•"/>
            </a:pPr>
            <a:r>
              <a:rPr lang="ca-ES" dirty="0"/>
              <a:t> Hostilitat: </a:t>
            </a:r>
            <a:r>
              <a:rPr lang="ca-ES" dirty="0" smtClean="0"/>
              <a:t>	40.6 </a:t>
            </a:r>
            <a:r>
              <a:rPr lang="ca-ES" dirty="0"/>
              <a:t>%</a:t>
            </a:r>
          </a:p>
          <a:p>
            <a:pPr>
              <a:buFont typeface="Arial" pitchFamily="34" charset="0"/>
              <a:buChar char="•"/>
            </a:pPr>
            <a:r>
              <a:rPr lang="ca-ES" dirty="0"/>
              <a:t> </a:t>
            </a:r>
            <a:r>
              <a:rPr lang="ca-ES" dirty="0" err="1"/>
              <a:t>Obsessivitat</a:t>
            </a:r>
            <a:r>
              <a:rPr lang="ca-ES" dirty="0"/>
              <a:t>: </a:t>
            </a:r>
            <a:r>
              <a:rPr lang="ca-ES" dirty="0" smtClean="0"/>
              <a:t>	39.1 </a:t>
            </a:r>
            <a:r>
              <a:rPr lang="ca-ES" dirty="0"/>
              <a:t>%</a:t>
            </a:r>
          </a:p>
          <a:p>
            <a:pPr>
              <a:buFont typeface="Arial" pitchFamily="34" charset="0"/>
              <a:buChar char="•"/>
            </a:pPr>
            <a:r>
              <a:rPr lang="ca-ES" dirty="0"/>
              <a:t> Ansietat: </a:t>
            </a:r>
            <a:r>
              <a:rPr lang="ca-ES" dirty="0" smtClean="0"/>
              <a:t>	26.6 </a:t>
            </a:r>
            <a:r>
              <a:rPr lang="ca-ES" dirty="0"/>
              <a:t>%</a:t>
            </a:r>
          </a:p>
          <a:p>
            <a:pPr>
              <a:buFont typeface="Arial" pitchFamily="34" charset="0"/>
              <a:buChar char="•"/>
            </a:pPr>
            <a:r>
              <a:rPr lang="ca-ES" dirty="0"/>
              <a:t> Depressió: </a:t>
            </a:r>
            <a:r>
              <a:rPr lang="ca-ES" dirty="0" smtClean="0"/>
              <a:t>	25 </a:t>
            </a:r>
            <a:r>
              <a:rPr lang="ca-ES" dirty="0"/>
              <a:t>%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7168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788321" y="2890450"/>
            <a:ext cx="5428832" cy="1325563"/>
          </a:xfrm>
        </p:spPr>
        <p:txBody>
          <a:bodyPr>
            <a:normAutofit/>
          </a:bodyPr>
          <a:lstStyle/>
          <a:p>
            <a:r>
              <a:rPr lang="ca-ES" sz="4800" b="1" dirty="0" smtClean="0"/>
              <a:t>PSICOTERÀPIA</a:t>
            </a:r>
            <a:endParaRPr lang="ca-E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Título"/>
          <p:cNvSpPr>
            <a:spLocks noGrp="1" noChangeArrowheads="1"/>
          </p:cNvSpPr>
          <p:nvPr>
            <p:ph type="title"/>
          </p:nvPr>
        </p:nvSpPr>
        <p:spPr>
          <a:xfrm>
            <a:off x="219455" y="375394"/>
            <a:ext cx="8459595" cy="614233"/>
          </a:xfrm>
        </p:spPr>
        <p:txBody>
          <a:bodyPr>
            <a:noAutofit/>
          </a:bodyPr>
          <a:lstStyle/>
          <a:p>
            <a:r>
              <a:rPr lang="es-ES" altLang="es-ES" dirty="0" err="1">
                <a:latin typeface="Calibri" pitchFamily="34" charset="0"/>
              </a:rPr>
              <a:t>Aferrament</a:t>
            </a:r>
            <a:r>
              <a:rPr lang="es-ES" altLang="es-ES" dirty="0">
                <a:latin typeface="Calibri" pitchFamily="34" charset="0"/>
              </a:rPr>
              <a:t> i </a:t>
            </a:r>
            <a:r>
              <a:rPr lang="es-ES" altLang="es-ES" dirty="0" err="1">
                <a:latin typeface="Calibri" pitchFamily="34" charset="0"/>
              </a:rPr>
              <a:t>psicoteràpia</a:t>
            </a:r>
            <a:r>
              <a:rPr lang="es-ES" altLang="es-ES" dirty="0">
                <a:latin typeface="Calibri" pitchFamily="34" charset="0"/>
              </a:rPr>
              <a:t> </a:t>
            </a:r>
            <a:r>
              <a:rPr lang="es-ES" altLang="es-ES" sz="2400" dirty="0">
                <a:latin typeface="Calibri" pitchFamily="34" charset="0"/>
              </a:rPr>
              <a:t>(Holmes, 2001)</a:t>
            </a:r>
            <a:endParaRPr lang="es-ES" altLang="es-ES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 noChangeArrowheads="1"/>
          </p:cNvSpPr>
          <p:nvPr>
            <p:ph idx="4294967295"/>
          </p:nvPr>
        </p:nvSpPr>
        <p:spPr>
          <a:xfrm>
            <a:off x="0" y="1135919"/>
            <a:ext cx="12192000" cy="5512689"/>
          </a:xfrm>
        </p:spPr>
        <p:txBody>
          <a:bodyPr>
            <a:normAutofit/>
          </a:bodyPr>
          <a:lstStyle/>
          <a:p>
            <a:r>
              <a:rPr lang="ca-ES" altLang="es-ES" sz="3200" dirty="0">
                <a:latin typeface="Calibri" pitchFamily="34" charset="0"/>
              </a:rPr>
              <a:t>Psicoteràpia i psicoterapeuta com a “base segura”: exploració d’aspectes dolorosos</a:t>
            </a:r>
          </a:p>
          <a:p>
            <a:r>
              <a:rPr lang="ca-ES" altLang="es-ES" sz="3200" dirty="0">
                <a:latin typeface="Calibri" pitchFamily="34" charset="0"/>
              </a:rPr>
              <a:t>Afavorir la comprensió de com els estats mentals motiven i expliquen les accions d’un mateix i de l’altre: mentalització</a:t>
            </a:r>
            <a:r>
              <a:rPr lang="ca-ES" altLang="es-ES" sz="3200" b="1" dirty="0">
                <a:solidFill>
                  <a:srgbClr val="FF0000"/>
                </a:solidFill>
                <a:latin typeface="Calibri" pitchFamily="34" charset="0"/>
              </a:rPr>
              <a:t>* </a:t>
            </a:r>
            <a:r>
              <a:rPr lang="ca-ES" altLang="es-ES" sz="2400" dirty="0">
                <a:latin typeface="Calibri" pitchFamily="34" charset="0"/>
              </a:rPr>
              <a:t>(</a:t>
            </a:r>
            <a:r>
              <a:rPr lang="ca-ES" altLang="es-ES" sz="2400" dirty="0" err="1">
                <a:latin typeface="Calibri" pitchFamily="34" charset="0"/>
              </a:rPr>
              <a:t>Bateman</a:t>
            </a:r>
            <a:r>
              <a:rPr lang="ca-ES" altLang="es-ES" sz="2400" dirty="0">
                <a:latin typeface="Calibri" pitchFamily="34" charset="0"/>
              </a:rPr>
              <a:t> &amp; </a:t>
            </a:r>
            <a:r>
              <a:rPr lang="ca-ES" altLang="es-ES" sz="2400" dirty="0" err="1">
                <a:latin typeface="Calibri" pitchFamily="34" charset="0"/>
              </a:rPr>
              <a:t>Fonagy</a:t>
            </a:r>
            <a:r>
              <a:rPr lang="ca-ES" altLang="es-ES" sz="2400" dirty="0">
                <a:latin typeface="Calibri" pitchFamily="34" charset="0"/>
              </a:rPr>
              <a:t>, 2016)</a:t>
            </a:r>
            <a:endParaRPr lang="ca-ES" altLang="es-ES" sz="3200" dirty="0">
              <a:latin typeface="Calibri" pitchFamily="34" charset="0"/>
            </a:endParaRPr>
          </a:p>
          <a:p>
            <a:r>
              <a:rPr lang="ca-ES" altLang="es-ES" sz="3200" dirty="0">
                <a:latin typeface="Calibri" pitchFamily="34" charset="0"/>
              </a:rPr>
              <a:t>Ajustar la proximitat-distància relacional </a:t>
            </a:r>
            <a:r>
              <a:rPr lang="ca-ES" altLang="es-ES" sz="2400" dirty="0"/>
              <a:t>(</a:t>
            </a:r>
            <a:r>
              <a:rPr lang="es-ES_tradnl" altLang="es-ES" sz="2400" dirty="0" err="1"/>
              <a:t>McBride</a:t>
            </a:r>
            <a:r>
              <a:rPr lang="es-ES_tradnl" altLang="es-ES" sz="2400" dirty="0"/>
              <a:t> et al., 2006)</a:t>
            </a:r>
            <a:endParaRPr lang="ca-ES" altLang="es-ES" sz="2400" dirty="0"/>
          </a:p>
          <a:p>
            <a:pPr lvl="1"/>
            <a:r>
              <a:rPr lang="ca-ES" altLang="es-ES" sz="2800" dirty="0" smtClean="0">
                <a:latin typeface="Calibri" pitchFamily="34" charset="0"/>
                <a:sym typeface="Wingdings" pitchFamily="2" charset="2"/>
              </a:rPr>
              <a:t>Joves amb aferrament segur</a:t>
            </a:r>
          </a:p>
          <a:p>
            <a:pPr lvl="1"/>
            <a:r>
              <a:rPr lang="ca-ES" altLang="es-ES" sz="2800" dirty="0" smtClean="0">
                <a:latin typeface="Calibri" pitchFamily="34" charset="0"/>
                <a:sym typeface="Wingdings" pitchFamily="2" charset="2"/>
              </a:rPr>
              <a:t>Joves  amb aferrament </a:t>
            </a:r>
            <a:r>
              <a:rPr lang="ca-ES" altLang="es-ES" sz="2800" dirty="0" err="1" smtClean="0">
                <a:latin typeface="Calibri" pitchFamily="34" charset="0"/>
                <a:sym typeface="Wingdings" pitchFamily="2" charset="2"/>
              </a:rPr>
              <a:t>evitatiu</a:t>
            </a:r>
            <a:r>
              <a:rPr lang="ca-ES" altLang="es-ES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ca-ES" altLang="es-ES" sz="2800" dirty="0">
                <a:latin typeface="Calibri" pitchFamily="34" charset="0"/>
                <a:sym typeface="Wingdings" pitchFamily="2" charset="2"/>
              </a:rPr>
              <a:t>(desactivació emocional): </a:t>
            </a:r>
          </a:p>
          <a:p>
            <a:pPr lvl="2"/>
            <a:r>
              <a:rPr lang="ca-ES" altLang="es-ES" sz="2800" dirty="0">
                <a:latin typeface="Calibri" pitchFamily="34" charset="0"/>
                <a:sym typeface="Wingdings" pitchFamily="2" charset="2"/>
              </a:rPr>
              <a:t>Ajudar a contactar amb sentiments (pèrdua, tristesa, ràbia)</a:t>
            </a:r>
          </a:p>
          <a:p>
            <a:pPr lvl="1"/>
            <a:r>
              <a:rPr lang="ca-ES" altLang="es-ES" sz="2800" dirty="0">
                <a:latin typeface="Calibri" pitchFamily="34" charset="0"/>
                <a:sym typeface="Wingdings" pitchFamily="2" charset="2"/>
              </a:rPr>
              <a:t>Joves </a:t>
            </a:r>
            <a:r>
              <a:rPr lang="ca-ES" altLang="es-ES" sz="2800" dirty="0" smtClean="0">
                <a:latin typeface="Calibri" pitchFamily="34" charset="0"/>
                <a:sym typeface="Wingdings" pitchFamily="2" charset="2"/>
              </a:rPr>
              <a:t>amb aferrament </a:t>
            </a:r>
            <a:r>
              <a:rPr lang="ca-ES" altLang="es-ES" sz="2800" dirty="0" err="1" smtClean="0">
                <a:latin typeface="Calibri" pitchFamily="34" charset="0"/>
                <a:sym typeface="Wingdings" pitchFamily="2" charset="2"/>
              </a:rPr>
              <a:t>preocupat-temorós</a:t>
            </a:r>
            <a:r>
              <a:rPr lang="ca-ES" altLang="es-ES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ca-ES" altLang="es-ES" sz="2800" dirty="0">
                <a:latin typeface="Calibri" pitchFamily="34" charset="0"/>
                <a:sym typeface="Wingdings" pitchFamily="2" charset="2"/>
              </a:rPr>
              <a:t>(</a:t>
            </a:r>
            <a:r>
              <a:rPr lang="ca-ES" altLang="es-ES" sz="2800" dirty="0" err="1">
                <a:latin typeface="Calibri" pitchFamily="34" charset="0"/>
                <a:sym typeface="Wingdings" pitchFamily="2" charset="2"/>
              </a:rPr>
              <a:t>hiperactivació</a:t>
            </a:r>
            <a:r>
              <a:rPr lang="ca-ES" altLang="es-ES" sz="2800" dirty="0">
                <a:latin typeface="Calibri" pitchFamily="34" charset="0"/>
                <a:sym typeface="Wingdings" pitchFamily="2" charset="2"/>
              </a:rPr>
              <a:t> emocional): </a:t>
            </a:r>
          </a:p>
          <a:p>
            <a:pPr lvl="2"/>
            <a:r>
              <a:rPr lang="ca-ES" altLang="es-ES" sz="2800" dirty="0">
                <a:latin typeface="Calibri" pitchFamily="34" charset="0"/>
                <a:sym typeface="Wingdings" pitchFamily="2" charset="2"/>
              </a:rPr>
              <a:t>Creació d’estructures per modular afectes, “pensar sobre el sentir”</a:t>
            </a:r>
            <a:endParaRPr lang="ca-ES" altLang="es-ES" sz="2800" dirty="0">
              <a:latin typeface="Calibri" pitchFamily="34" charset="0"/>
            </a:endParaRPr>
          </a:p>
          <a:p>
            <a:pPr lvl="1"/>
            <a:endParaRPr lang="es-ES" altLang="es-ES" dirty="0">
              <a:latin typeface="Calibri" pitchFamily="34" charset="0"/>
            </a:endParaRPr>
          </a:p>
          <a:p>
            <a:pPr>
              <a:buFontTx/>
              <a:buNone/>
            </a:pPr>
            <a:endParaRPr lang="es-ES" altLang="es-E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7D35F-79BB-4FC8-ABE2-E1FA50C8E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52" y="269170"/>
            <a:ext cx="7029091" cy="725441"/>
          </a:xfrm>
        </p:spPr>
        <p:txBody>
          <a:bodyPr/>
          <a:lstStyle/>
          <a:p>
            <a:r>
              <a:rPr lang="ca-ES" dirty="0">
                <a:latin typeface="+mn-lt"/>
              </a:rPr>
              <a:t>Indicació de tractament: Suport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451" y="1633728"/>
            <a:ext cx="7019485" cy="4413504"/>
          </a:xfrm>
          <a:prstGeom prst="rect">
            <a:avLst/>
          </a:prstGeom>
        </p:spPr>
      </p:pic>
      <p:sp>
        <p:nvSpPr>
          <p:cNvPr id="6" name="Anillo 5"/>
          <p:cNvSpPr/>
          <p:nvPr/>
        </p:nvSpPr>
        <p:spPr>
          <a:xfrm>
            <a:off x="2279965" y="2673827"/>
            <a:ext cx="3291840" cy="1853184"/>
          </a:xfrm>
          <a:prstGeom prst="don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7282697" y="1050980"/>
            <a:ext cx="4823959" cy="26776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a-ES" sz="2800" dirty="0"/>
              <a:t>Dificultats en l’estructuració de la personalitat: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s-E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Confusió</a:t>
            </a:r>
            <a:endParaRPr lang="es-ES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s-E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Poc</a:t>
            </a:r>
            <a:r>
              <a:rPr lang="es-E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suport</a:t>
            </a:r>
            <a:r>
              <a:rPr lang="es-ES" sz="2800" dirty="0">
                <a:solidFill>
                  <a:srgbClr val="000000"/>
                </a:solidFill>
                <a:latin typeface="Calibri" panose="020F0502020204030204" pitchFamily="34" charset="0"/>
              </a:rPr>
              <a:t> social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s-E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Acting-out</a:t>
            </a:r>
            <a:endParaRPr lang="es-ES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s-E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Desregulació</a:t>
            </a:r>
            <a:r>
              <a:rPr lang="es-ES" sz="2800" dirty="0">
                <a:solidFill>
                  <a:srgbClr val="000000"/>
                </a:solidFill>
                <a:latin typeface="Calibri" panose="020F0502020204030204" pitchFamily="34" charset="0"/>
              </a:rPr>
              <a:t> emocional</a:t>
            </a:r>
            <a:endParaRPr lang="es-ES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7275940" y="4487667"/>
            <a:ext cx="4830716" cy="1815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a-ES" sz="2800" dirty="0"/>
              <a:t>Intervenció de suport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dirty="0"/>
              <a:t>Subratllar i potenciar recursos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dirty="0"/>
              <a:t>Contenció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dirty="0"/>
              <a:t>Activació conductual: valors</a:t>
            </a:r>
          </a:p>
        </p:txBody>
      </p:sp>
      <p:sp>
        <p:nvSpPr>
          <p:cNvPr id="29" name="Flecha abajo 28"/>
          <p:cNvSpPr/>
          <p:nvPr/>
        </p:nvSpPr>
        <p:spPr>
          <a:xfrm>
            <a:off x="9484034" y="3840480"/>
            <a:ext cx="414528" cy="46329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5989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  <p:bldP spid="28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7D35F-79BB-4FC8-ABE2-E1FA50C8E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3152" y="173920"/>
            <a:ext cx="9119616" cy="725441"/>
          </a:xfrm>
        </p:spPr>
        <p:txBody>
          <a:bodyPr>
            <a:noAutofit/>
          </a:bodyPr>
          <a:lstStyle/>
          <a:p>
            <a:r>
              <a:rPr lang="ca-ES" sz="3000" dirty="0">
                <a:latin typeface="+mn-lt"/>
              </a:rPr>
              <a:t>Indicació de tractament: </a:t>
            </a:r>
            <a:br>
              <a:rPr lang="ca-ES" sz="3000" dirty="0">
                <a:latin typeface="+mn-lt"/>
              </a:rPr>
            </a:br>
            <a:r>
              <a:rPr lang="ca-ES" sz="3000" dirty="0" err="1">
                <a:latin typeface="+mn-lt"/>
              </a:rPr>
              <a:t>Psicot</a:t>
            </a:r>
            <a:r>
              <a:rPr lang="ca-ES" sz="3000" dirty="0">
                <a:latin typeface="+mn-lt"/>
              </a:rPr>
              <a:t>. Psicoanalítica Focal i Breu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451" y="1633728"/>
            <a:ext cx="7019485" cy="4413504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7282697" y="1050980"/>
            <a:ext cx="4823959" cy="26776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s-ES" sz="2400" dirty="0" err="1"/>
              <a:t>Estructuració</a:t>
            </a:r>
            <a:r>
              <a:rPr lang="es-ES" sz="2400" dirty="0"/>
              <a:t> de la </a:t>
            </a:r>
            <a:r>
              <a:rPr lang="es-ES" sz="2400" dirty="0" err="1"/>
              <a:t>personalitat</a:t>
            </a:r>
            <a:r>
              <a:rPr lang="es-ES" sz="2400" dirty="0"/>
              <a:t> </a:t>
            </a:r>
            <a:r>
              <a:rPr lang="es-ES" sz="2400" dirty="0" err="1"/>
              <a:t>suficientment</a:t>
            </a:r>
            <a:r>
              <a:rPr lang="es-ES" sz="2400" dirty="0"/>
              <a:t> bona: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ES" sz="2400" dirty="0" err="1"/>
              <a:t>Suport</a:t>
            </a:r>
            <a:r>
              <a:rPr lang="es-ES" sz="2400" dirty="0"/>
              <a:t> social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ES" sz="2400" dirty="0"/>
              <a:t>Vida “</a:t>
            </a:r>
            <a:r>
              <a:rPr lang="es-ES" sz="2400" dirty="0" err="1"/>
              <a:t>organitzada</a:t>
            </a:r>
            <a:r>
              <a:rPr lang="es-ES" sz="2400" dirty="0"/>
              <a:t>”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ES" sz="2400" dirty="0" err="1"/>
              <a:t>Ment</a:t>
            </a:r>
            <a:r>
              <a:rPr lang="es-ES" sz="2400" dirty="0"/>
              <a:t> que conté </a:t>
            </a:r>
            <a:r>
              <a:rPr lang="es-ES" sz="2400" dirty="0" err="1"/>
              <a:t>els</a:t>
            </a:r>
            <a:r>
              <a:rPr lang="es-ES" sz="2400" dirty="0"/>
              <a:t> conflictos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ES" sz="2400" dirty="0" err="1"/>
              <a:t>Problemes</a:t>
            </a:r>
            <a:r>
              <a:rPr lang="es-ES" sz="2400" dirty="0"/>
              <a:t> de </a:t>
            </a:r>
            <a:r>
              <a:rPr lang="es-ES" sz="2400" dirty="0" err="1"/>
              <a:t>relació</a:t>
            </a:r>
            <a:endParaRPr lang="es-ES" sz="24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ES" sz="2400" dirty="0" err="1"/>
              <a:t>Capacitat</a:t>
            </a:r>
            <a:r>
              <a:rPr lang="es-ES" sz="2400" dirty="0"/>
              <a:t> de </a:t>
            </a:r>
            <a:r>
              <a:rPr lang="es-ES" sz="2400" dirty="0" err="1"/>
              <a:t>regulació</a:t>
            </a:r>
            <a:r>
              <a:rPr lang="es-ES" sz="2400" dirty="0"/>
              <a:t> emocional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7275940" y="4487667"/>
            <a:ext cx="483071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a-ES" sz="2400" dirty="0"/>
              <a:t>Psicoteràpia Psicoanalítica Focal Breu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400" dirty="0"/>
              <a:t>Elaborar patrons de relació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400" dirty="0"/>
              <a:t>Fomentar self-reflexiu</a:t>
            </a:r>
          </a:p>
        </p:txBody>
      </p:sp>
      <p:sp>
        <p:nvSpPr>
          <p:cNvPr id="29" name="Flecha abajo 28"/>
          <p:cNvSpPr/>
          <p:nvPr/>
        </p:nvSpPr>
        <p:spPr>
          <a:xfrm>
            <a:off x="9484034" y="3840480"/>
            <a:ext cx="414528" cy="46329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" name="Flecha arriba 3"/>
          <p:cNvSpPr/>
          <p:nvPr/>
        </p:nvSpPr>
        <p:spPr>
          <a:xfrm rot="19940526">
            <a:off x="2696432" y="1739453"/>
            <a:ext cx="603818" cy="1165489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4702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29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Título"/>
          <p:cNvSpPr>
            <a:spLocks noGrp="1" noChangeArrowheads="1"/>
          </p:cNvSpPr>
          <p:nvPr>
            <p:ph type="title"/>
          </p:nvPr>
        </p:nvSpPr>
        <p:spPr>
          <a:xfrm>
            <a:off x="219455" y="470644"/>
            <a:ext cx="8459595" cy="614233"/>
          </a:xfrm>
        </p:spPr>
        <p:txBody>
          <a:bodyPr>
            <a:noAutofit/>
          </a:bodyPr>
          <a:lstStyle/>
          <a:p>
            <a:r>
              <a:rPr lang="es-ES" altLang="es-ES" sz="3200" dirty="0" err="1">
                <a:latin typeface="Calibri" pitchFamily="34" charset="0"/>
              </a:rPr>
              <a:t>Psicoteràpia</a:t>
            </a:r>
            <a:r>
              <a:rPr lang="es-ES" altLang="es-ES" sz="3200" dirty="0">
                <a:latin typeface="Calibri" pitchFamily="34" charset="0"/>
              </a:rPr>
              <a:t> Psicoanalítica Focal i Breu</a:t>
            </a:r>
          </a:p>
        </p:txBody>
      </p:sp>
      <p:sp>
        <p:nvSpPr>
          <p:cNvPr id="3" name="2 Marcador de contenido"/>
          <p:cNvSpPr>
            <a:spLocks noGrp="1" noChangeArrowheads="1"/>
          </p:cNvSpPr>
          <p:nvPr>
            <p:ph idx="4294967295"/>
          </p:nvPr>
        </p:nvSpPr>
        <p:spPr>
          <a:xfrm>
            <a:off x="0" y="1135919"/>
            <a:ext cx="11972544" cy="5512689"/>
          </a:xfrm>
        </p:spPr>
        <p:txBody>
          <a:bodyPr>
            <a:normAutofit/>
          </a:bodyPr>
          <a:lstStyle/>
          <a:p>
            <a:endParaRPr lang="es-ES" altLang="es-ES" dirty="0">
              <a:latin typeface="Calibri" pitchFamily="34" charset="0"/>
            </a:endParaRPr>
          </a:p>
          <a:p>
            <a:endParaRPr lang="ca-ES" altLang="es-ES" dirty="0">
              <a:latin typeface="Calibri" pitchFamily="34" charset="0"/>
            </a:endParaRPr>
          </a:p>
          <a:p>
            <a:r>
              <a:rPr lang="en-US" altLang="es-ES" sz="32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Estudis</a:t>
            </a:r>
            <a:r>
              <a:rPr lang="en-US" altLang="es-ES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es-ES" sz="32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d’eficàcia</a:t>
            </a:r>
            <a:r>
              <a:rPr lang="en-US" altLang="es-ES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I </a:t>
            </a:r>
            <a:r>
              <a:rPr lang="en-US" altLang="es-ES" sz="32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efectivitat</a:t>
            </a:r>
            <a:endParaRPr lang="en-US" altLang="es-ES" sz="3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/>
            <a:r>
              <a:rPr lang="en-US" altLang="es-ES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Leichsenring</a:t>
            </a:r>
            <a:r>
              <a:rPr lang="en-US" altLang="es-E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et al. (2003, </a:t>
            </a:r>
            <a:r>
              <a:rPr lang="es-ES" altLang="es-E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2004, 2007)</a:t>
            </a:r>
            <a:endParaRPr lang="es-ES" altLang="es-ES" sz="2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/>
            <a:r>
              <a:rPr lang="es-ES" altLang="es-E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Town et al. (2012)</a:t>
            </a:r>
            <a:endParaRPr lang="ca-ES" altLang="es-E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ca-ES" altLang="es-ES" sz="3200" dirty="0">
                <a:latin typeface="Calibri" pitchFamily="34" charset="0"/>
              </a:rPr>
              <a:t>Focus: </a:t>
            </a:r>
          </a:p>
          <a:p>
            <a:pPr lvl="1"/>
            <a:r>
              <a:rPr lang="ca-ES" altLang="es-ES" sz="3200" dirty="0">
                <a:latin typeface="Calibri" pitchFamily="34" charset="0"/>
              </a:rPr>
              <a:t>Patrons relacionals: CCRT de </a:t>
            </a:r>
            <a:r>
              <a:rPr lang="ca-ES" altLang="es-ES" sz="3200" dirty="0" err="1">
                <a:latin typeface="Calibri" pitchFamily="34" charset="0"/>
              </a:rPr>
              <a:t>Luborsky</a:t>
            </a:r>
            <a:r>
              <a:rPr lang="ca-ES" altLang="es-ES" sz="3200" dirty="0">
                <a:latin typeface="Calibri" pitchFamily="34" charset="0"/>
              </a:rPr>
              <a:t> </a:t>
            </a:r>
          </a:p>
          <a:p>
            <a:pPr lvl="1"/>
            <a:r>
              <a:rPr lang="ca-ES" altLang="es-ES" sz="3200" dirty="0">
                <a:latin typeface="Calibri" pitchFamily="34" charset="0"/>
              </a:rPr>
              <a:t>Representacions </a:t>
            </a:r>
            <a:r>
              <a:rPr lang="ca-ES" altLang="es-ES" sz="3200" dirty="0" err="1">
                <a:latin typeface="Calibri" pitchFamily="34" charset="0"/>
              </a:rPr>
              <a:t>cognitivo</a:t>
            </a:r>
            <a:r>
              <a:rPr lang="ca-ES" altLang="es-ES" sz="3200" dirty="0">
                <a:latin typeface="Calibri" pitchFamily="34" charset="0"/>
              </a:rPr>
              <a:t>-afectives d’un mateix (self) i de l’altre (MOI) </a:t>
            </a:r>
          </a:p>
          <a:p>
            <a:pPr lvl="1"/>
            <a:endParaRPr lang="es-ES" altLang="es-ES" dirty="0">
              <a:latin typeface="Calibri" pitchFamily="34" charset="0"/>
            </a:endParaRPr>
          </a:p>
          <a:p>
            <a:pPr>
              <a:buFontTx/>
              <a:buNone/>
            </a:pPr>
            <a:endParaRPr lang="es-ES" altLang="es-ES" dirty="0">
              <a:latin typeface="Calibri" pitchFamily="34" charset="0"/>
            </a:endParaRPr>
          </a:p>
        </p:txBody>
      </p:sp>
      <p:graphicFrame>
        <p:nvGraphicFramePr>
          <p:cNvPr id="4" name="4 Diagrama">
            <a:extLst>
              <a:ext uri="{FF2B5EF4-FFF2-40B4-BE49-F238E27FC236}">
                <a16:creationId xmlns:a16="http://schemas.microsoft.com/office/drawing/2014/main" id="{BFA08436-164E-46D8-8EAF-EF4A5669914B}"/>
              </a:ext>
            </a:extLst>
          </p:cNvPr>
          <p:cNvGraphicFramePr/>
          <p:nvPr>
            <p:extLst/>
          </p:nvPr>
        </p:nvGraphicFramePr>
        <p:xfrm>
          <a:off x="1794039" y="1151422"/>
          <a:ext cx="8128000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633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9966" y="346661"/>
            <a:ext cx="7656163" cy="767151"/>
          </a:xfrm>
        </p:spPr>
        <p:txBody>
          <a:bodyPr>
            <a:normAutofit fontScale="90000"/>
          </a:bodyPr>
          <a:lstStyle/>
          <a:p>
            <a:r>
              <a:rPr lang="ca-ES" sz="4000" dirty="0">
                <a:latin typeface="+mn-lt"/>
              </a:rPr>
              <a:t>FOCUS: PATRONS de RELACIÓ</a:t>
            </a:r>
            <a:br>
              <a:rPr lang="ca-ES" sz="4000" dirty="0">
                <a:latin typeface="+mn-lt"/>
              </a:rPr>
            </a:br>
            <a:r>
              <a:rPr lang="ca-ES" sz="2700" dirty="0">
                <a:latin typeface="+mn-lt"/>
              </a:rPr>
              <a:t>(</a:t>
            </a:r>
            <a:r>
              <a:rPr lang="ca-ES" sz="2700" dirty="0" err="1">
                <a:latin typeface="+mn-lt"/>
              </a:rPr>
              <a:t>Core</a:t>
            </a:r>
            <a:r>
              <a:rPr lang="ca-ES" sz="2700" dirty="0">
                <a:latin typeface="+mn-lt"/>
              </a:rPr>
              <a:t> Conflictual </a:t>
            </a:r>
            <a:r>
              <a:rPr lang="ca-ES" sz="2700" dirty="0" err="1">
                <a:latin typeface="+mn-lt"/>
              </a:rPr>
              <a:t>Relationship</a:t>
            </a:r>
            <a:r>
              <a:rPr lang="ca-ES" sz="2700" dirty="0">
                <a:latin typeface="+mn-lt"/>
              </a:rPr>
              <a:t> </a:t>
            </a:r>
            <a:r>
              <a:rPr lang="ca-ES" sz="2700" dirty="0" err="1">
                <a:latin typeface="+mn-lt"/>
              </a:rPr>
              <a:t>Theme</a:t>
            </a:r>
            <a:r>
              <a:rPr lang="ca-ES" sz="2700" dirty="0">
                <a:latin typeface="+mn-lt"/>
              </a:rPr>
              <a:t>, </a:t>
            </a:r>
            <a:r>
              <a:rPr lang="ca-ES" sz="2700" dirty="0" err="1">
                <a:latin typeface="+mn-lt"/>
              </a:rPr>
              <a:t>Luborsky</a:t>
            </a:r>
            <a:r>
              <a:rPr lang="ca-ES" sz="2700" dirty="0">
                <a:latin typeface="+mn-lt"/>
              </a:rPr>
              <a:t> et. al, 2004)</a:t>
            </a:r>
            <a:endParaRPr lang="ca-ES" dirty="0">
              <a:latin typeface="+mn-lt"/>
            </a:endParaRPr>
          </a:p>
        </p:txBody>
      </p:sp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34500"/>
              </p:ext>
            </p:extLst>
          </p:nvPr>
        </p:nvGraphicFramePr>
        <p:xfrm>
          <a:off x="838200" y="1383791"/>
          <a:ext cx="10829544" cy="4919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9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9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9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0281">
                <a:tc>
                  <a:txBody>
                    <a:bodyPr/>
                    <a:lstStyle/>
                    <a:p>
                      <a:endParaRPr lang="es-ES" sz="1900" dirty="0"/>
                    </a:p>
                  </a:txBody>
                  <a:tcPr marT="45712" marB="45712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DESIG, NECESSITAT - </a:t>
                      </a:r>
                      <a:r>
                        <a:rPr lang="es-ES" sz="2400" b="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Proximitat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2" marB="4571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281">
                <a:tc>
                  <a:txBody>
                    <a:bodyPr/>
                    <a:lstStyle/>
                    <a:p>
                      <a:endParaRPr lang="es-ES" sz="1900" dirty="0"/>
                    </a:p>
                  </a:txBody>
                  <a:tcPr marT="45712" marB="45712"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2400" b="1" dirty="0">
                        <a:latin typeface="Calibri" panose="020F0502020204030204" pitchFamily="34" charset="0"/>
                      </a:endParaRPr>
                    </a:p>
                  </a:txBody>
                  <a:tcPr marT="45712" marB="45712"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2400" b="1" dirty="0">
                        <a:latin typeface="Calibri" panose="020F0502020204030204" pitchFamily="34" charset="0"/>
                      </a:endParaRPr>
                    </a:p>
                  </a:txBody>
                  <a:tcPr marT="45712" marB="4571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0878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latin typeface="Calibri" panose="020F0502020204030204" pitchFamily="34" charset="0"/>
                        </a:rPr>
                        <a:t>OFERTA</a:t>
                      </a:r>
                      <a:r>
                        <a:rPr lang="es-ES" sz="2400" b="1" baseline="0" dirty="0">
                          <a:latin typeface="Calibri" panose="020F0502020204030204" pitchFamily="34" charset="0"/>
                        </a:rPr>
                        <a:t> RELACIONAL PROBLEMÁTICA</a:t>
                      </a:r>
                      <a:endParaRPr lang="es-ES" sz="1900" b="1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s-ES" sz="1900" b="1" dirty="0">
                          <a:latin typeface="Calibri" panose="020F0502020204030204" pitchFamily="34" charset="0"/>
                        </a:rPr>
                        <a:t>- -  -  - - - - - - - -</a:t>
                      </a:r>
                    </a:p>
                    <a:p>
                      <a:endParaRPr lang="es-ES" sz="1900" dirty="0"/>
                    </a:p>
                  </a:txBody>
                  <a:tcPr marT="45712" marB="45712"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2400" b="1" dirty="0">
                        <a:latin typeface="Calibri" panose="020F0502020204030204" pitchFamily="34" charset="0"/>
                      </a:endParaRPr>
                    </a:p>
                  </a:txBody>
                  <a:tcPr marT="45712" marB="45712"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2400" b="1" dirty="0">
                        <a:latin typeface="Calibri" panose="020F0502020204030204" pitchFamily="34" charset="0"/>
                      </a:endParaRPr>
                    </a:p>
                  </a:txBody>
                  <a:tcPr marT="45712" marB="4571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8518">
                <a:tc>
                  <a:txBody>
                    <a:bodyPr/>
                    <a:lstStyle/>
                    <a:p>
                      <a:endParaRPr lang="es-ES" sz="1900" dirty="0"/>
                    </a:p>
                  </a:txBody>
                  <a:tcPr marT="45712" marB="45712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RESPOSTA de</a:t>
                      </a:r>
                      <a:r>
                        <a:rPr lang="es-E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2400" b="1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l’ALTRE</a:t>
                      </a:r>
                      <a:r>
                        <a:rPr lang="es-ES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s-ES" sz="2400" b="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Rebuig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s-ES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+ - - - - - - - + - - -</a:t>
                      </a:r>
                    </a:p>
                  </a:txBody>
                  <a:tcPr marT="45712" marB="4571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281">
                <a:tc>
                  <a:txBody>
                    <a:bodyPr/>
                    <a:lstStyle/>
                    <a:p>
                      <a:endParaRPr lang="es-ES" sz="1900" dirty="0"/>
                    </a:p>
                  </a:txBody>
                  <a:tcPr marT="45712" marB="45712"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2400" b="1" dirty="0">
                        <a:latin typeface="Calibri" panose="020F0502020204030204" pitchFamily="34" charset="0"/>
                      </a:endParaRPr>
                    </a:p>
                  </a:txBody>
                  <a:tcPr marT="45712" marB="45712"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2400" b="1" dirty="0">
                        <a:latin typeface="Calibri" panose="020F0502020204030204" pitchFamily="34" charset="0"/>
                      </a:endParaRPr>
                    </a:p>
                  </a:txBody>
                  <a:tcPr marT="45712" marB="4571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235">
                <a:tc>
                  <a:txBody>
                    <a:bodyPr/>
                    <a:lstStyle/>
                    <a:p>
                      <a:endParaRPr lang="es-ES" sz="1900" dirty="0"/>
                    </a:p>
                  </a:txBody>
                  <a:tcPr marT="45712" marB="45712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latin typeface="Calibri" panose="020F0502020204030204" pitchFamily="34" charset="0"/>
                        </a:rPr>
                        <a:t>RESPOSTA SELF – </a:t>
                      </a:r>
                      <a:r>
                        <a:rPr lang="es-ES" sz="2400" b="1" dirty="0" err="1">
                          <a:latin typeface="Calibri" panose="020F0502020204030204" pitchFamily="34" charset="0"/>
                        </a:rPr>
                        <a:t>Ràbia</a:t>
                      </a:r>
                      <a:endParaRPr lang="es-ES" sz="2400" b="1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s-ES" sz="2400" b="1" dirty="0">
                          <a:latin typeface="Calibri" panose="020F0502020204030204" pitchFamily="34" charset="0"/>
                        </a:rPr>
                        <a:t>+ - - -  - - - - - + - - -</a:t>
                      </a:r>
                    </a:p>
                  </a:txBody>
                  <a:tcPr marT="45712" marB="4571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" name="3 Conector recto de flecha"/>
          <p:cNvCxnSpPr/>
          <p:nvPr/>
        </p:nvCxnSpPr>
        <p:spPr>
          <a:xfrm flipH="1">
            <a:off x="6778752" y="1854212"/>
            <a:ext cx="18288" cy="1875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 Franja diagonal"/>
          <p:cNvSpPr/>
          <p:nvPr/>
        </p:nvSpPr>
        <p:spPr>
          <a:xfrm>
            <a:off x="3898392" y="1803848"/>
            <a:ext cx="4343400" cy="838200"/>
          </a:xfrm>
          <a:prstGeom prst="diagStri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chemeClr val="tx1"/>
                </a:solidFill>
              </a:rPr>
              <a:t>INTERFERÈNCIA</a:t>
            </a:r>
          </a:p>
        </p:txBody>
      </p:sp>
      <p:cxnSp>
        <p:nvCxnSpPr>
          <p:cNvPr id="8" name="4 Conector recto de flecha"/>
          <p:cNvCxnSpPr/>
          <p:nvPr/>
        </p:nvCxnSpPr>
        <p:spPr>
          <a:xfrm>
            <a:off x="6778752" y="4559808"/>
            <a:ext cx="0" cy="5974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9 Conector recto de flecha"/>
          <p:cNvCxnSpPr/>
          <p:nvPr/>
        </p:nvCxnSpPr>
        <p:spPr>
          <a:xfrm flipH="1" flipV="1">
            <a:off x="3145536" y="3316224"/>
            <a:ext cx="3121152" cy="2157984"/>
          </a:xfrm>
          <a:prstGeom prst="straightConnector1">
            <a:avLst/>
          </a:prstGeom>
          <a:ln w="635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0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970" y="320914"/>
            <a:ext cx="8152108" cy="583237"/>
          </a:xfrm>
        </p:spPr>
        <p:txBody>
          <a:bodyPr>
            <a:normAutofit fontScale="90000"/>
          </a:bodyPr>
          <a:lstStyle/>
          <a:p>
            <a:r>
              <a:rPr lang="es-ES" altLang="es-E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AFAVORIR FUNCIÓ </a:t>
            </a:r>
            <a:r>
              <a:rPr lang="es-ES" altLang="es-E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REFLEXIVA i PROCESSOS DE REGULACIÓ </a:t>
            </a:r>
            <a:r>
              <a:rPr lang="es-ES" altLang="es-E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s-ES" altLang="es-E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Mergenthaler</a:t>
            </a:r>
            <a:r>
              <a:rPr lang="es-ES" altLang="es-E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2008)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3FE5FB8A-BB96-4854-B17F-143B8AF0440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981075"/>
            <a:ext cx="11233150" cy="540067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endParaRPr lang="es-ES" altLang="es-ES" sz="2000" u="sng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Picture 6" descr="tpsr_a_288543_o_f0001g">
            <a:extLst>
              <a:ext uri="{FF2B5EF4-FFF2-40B4-BE49-F238E27FC236}">
                <a16:creationId xmlns:a16="http://schemas.microsoft.com/office/drawing/2014/main" id="{E26C056B-FB4F-4F34-8110-DD88D0E65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956" y="1642525"/>
            <a:ext cx="1139190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9216E2B-14F7-4E85-8D1E-344FCE47FD1F}"/>
              </a:ext>
            </a:extLst>
          </p:cNvPr>
          <p:cNvSpPr txBox="1"/>
          <p:nvPr/>
        </p:nvSpPr>
        <p:spPr>
          <a:xfrm>
            <a:off x="542441" y="1410350"/>
            <a:ext cx="1094180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>
                <a:solidFill>
                  <a:srgbClr val="FF0000"/>
                </a:solidFill>
              </a:rPr>
              <a:t>CONNEXIÓ AFECTE-REFLEXIÓ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107D92E-D93C-40B0-B86F-5206CE69D7DA}"/>
              </a:ext>
            </a:extLst>
          </p:cNvPr>
          <p:cNvSpPr txBox="1"/>
          <p:nvPr/>
        </p:nvSpPr>
        <p:spPr>
          <a:xfrm>
            <a:off x="850364" y="6402854"/>
            <a:ext cx="367514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sz="2400" b="1" dirty="0"/>
              <a:t>TO EMOCIONAL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36F81C7-D58A-4D38-A359-962E2CCA7966}"/>
              </a:ext>
            </a:extLst>
          </p:cNvPr>
          <p:cNvSpPr txBox="1"/>
          <p:nvPr/>
        </p:nvSpPr>
        <p:spPr>
          <a:xfrm>
            <a:off x="5025939" y="6386827"/>
            <a:ext cx="631569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sz="2400" b="1" dirty="0"/>
              <a:t>FUNCIÓ REFLEXIVA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20F8039-7E1E-4CB9-9BAA-48C4DECAA0F5}"/>
              </a:ext>
            </a:extLst>
          </p:cNvPr>
          <p:cNvSpPr txBox="1"/>
          <p:nvPr/>
        </p:nvSpPr>
        <p:spPr>
          <a:xfrm>
            <a:off x="710882" y="2293749"/>
            <a:ext cx="3938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>
                <a:solidFill>
                  <a:srgbClr val="FF0000"/>
                </a:solidFill>
              </a:rPr>
              <a:t>A PARTIR D’UNA EMOCIÓ “NEGATIVA”</a:t>
            </a:r>
          </a:p>
          <a:p>
            <a:r>
              <a:rPr lang="ca-ES" dirty="0" err="1"/>
              <a:t>Diener</a:t>
            </a:r>
            <a:r>
              <a:rPr lang="ca-ES" dirty="0"/>
              <a:t> et al. (2007)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E0E7FE0-2105-4296-856C-7FB556195B60}"/>
              </a:ext>
            </a:extLst>
          </p:cNvPr>
          <p:cNvSpPr txBox="1"/>
          <p:nvPr/>
        </p:nvSpPr>
        <p:spPr>
          <a:xfrm>
            <a:off x="0" y="1872015"/>
            <a:ext cx="433955" cy="31649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B7BFA-2AF9-4166-93B0-CC1A34012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>
                <a:latin typeface="+mn-lt"/>
              </a:rPr>
              <a:t>En síntesi: reptes formatius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FEFB1B6-1067-488C-99E7-7E6E866CD62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14450"/>
            <a:ext cx="8229600" cy="5486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585" indent="-609585">
              <a:lnSpc>
                <a:spcPct val="80000"/>
              </a:lnSpc>
              <a:buFontTx/>
              <a:buAutoNum type="arabicPeriod"/>
            </a:pPr>
            <a:r>
              <a:rPr lang="ca-ES" altLang="es-ES" sz="3600" dirty="0"/>
              <a:t>Avaluació i Formulació clínica</a:t>
            </a:r>
          </a:p>
          <a:p>
            <a:pPr marL="609585" indent="-609585">
              <a:lnSpc>
                <a:spcPct val="80000"/>
              </a:lnSpc>
              <a:buFontTx/>
              <a:buAutoNum type="arabicPeriod"/>
            </a:pPr>
            <a:r>
              <a:rPr lang="ca-ES" altLang="es-ES" sz="3600" dirty="0"/>
              <a:t>Aferrament</a:t>
            </a:r>
          </a:p>
          <a:p>
            <a:pPr marL="609585" indent="-609585">
              <a:lnSpc>
                <a:spcPct val="80000"/>
              </a:lnSpc>
              <a:buFontTx/>
              <a:buAutoNum type="arabicPeriod"/>
            </a:pPr>
            <a:r>
              <a:rPr lang="ca-ES" altLang="es-ES" sz="3600" dirty="0"/>
              <a:t>Mentalització</a:t>
            </a:r>
          </a:p>
          <a:p>
            <a:pPr marL="609585" indent="-609585">
              <a:lnSpc>
                <a:spcPct val="80000"/>
              </a:lnSpc>
              <a:buFontTx/>
              <a:buAutoNum type="arabicPeriod"/>
            </a:pPr>
            <a:r>
              <a:rPr lang="ca-ES" altLang="es-ES" sz="3600" dirty="0"/>
              <a:t>Tècniques d’intervenció</a:t>
            </a:r>
          </a:p>
          <a:p>
            <a:pPr marL="609585" indent="-609585">
              <a:lnSpc>
                <a:spcPct val="80000"/>
              </a:lnSpc>
              <a:buFontTx/>
              <a:buAutoNum type="arabicPeriod"/>
            </a:pPr>
            <a:r>
              <a:rPr lang="ca-ES" altLang="es-ES" sz="3600" dirty="0"/>
              <a:t>Gènere</a:t>
            </a:r>
          </a:p>
          <a:p>
            <a:pPr marL="609585" indent="-609585">
              <a:lnSpc>
                <a:spcPct val="80000"/>
              </a:lnSpc>
              <a:buFontTx/>
              <a:buAutoNum type="arabicPeriod"/>
            </a:pPr>
            <a:r>
              <a:rPr lang="ca-ES" altLang="es-ES" sz="3600" dirty="0"/>
              <a:t>Diversitat (cultural, sexual...)</a:t>
            </a:r>
            <a:endParaRPr lang="ca-ES" altLang="es-ES" sz="3200" dirty="0"/>
          </a:p>
          <a:p>
            <a:pPr marL="609585" indent="-609585">
              <a:lnSpc>
                <a:spcPct val="80000"/>
              </a:lnSpc>
              <a:buFontTx/>
              <a:buAutoNum type="arabicPeriod"/>
            </a:pPr>
            <a:r>
              <a:rPr lang="ca-ES" altLang="es-ES" sz="3600" dirty="0"/>
              <a:t>Recerca: contacte amb Universitats</a:t>
            </a:r>
          </a:p>
          <a:p>
            <a:pPr marL="609585" indent="-609585">
              <a:lnSpc>
                <a:spcPct val="80000"/>
              </a:lnSpc>
              <a:buFontTx/>
              <a:buAutoNum type="arabicPeriod"/>
            </a:pPr>
            <a:endParaRPr lang="ca-ES" altLang="es-ES" sz="3600" dirty="0"/>
          </a:p>
        </p:txBody>
      </p:sp>
    </p:spTree>
    <p:extLst>
      <p:ext uri="{BB962C8B-B14F-4D97-AF65-F5344CB8AC3E}">
        <p14:creationId xmlns:p14="http://schemas.microsoft.com/office/powerpoint/2010/main" val="39120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7D35F-79BB-4FC8-ABE2-E1FA50C8E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52" y="269170"/>
            <a:ext cx="7029091" cy="725441"/>
          </a:xfrm>
        </p:spPr>
        <p:txBody>
          <a:bodyPr/>
          <a:lstStyle/>
          <a:p>
            <a:endParaRPr lang="ca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994611"/>
            <a:ext cx="12192000" cy="5594219"/>
          </a:xfrm>
          <a:prstGeom prst="rect">
            <a:avLst/>
          </a:prstGeom>
        </p:spPr>
      </p:pic>
      <p:sp>
        <p:nvSpPr>
          <p:cNvPr id="24" name="CuadroTexto 23"/>
          <p:cNvSpPr txBox="1"/>
          <p:nvPr/>
        </p:nvSpPr>
        <p:spPr>
          <a:xfrm rot="5400000">
            <a:off x="3085804" y="2604017"/>
            <a:ext cx="461665" cy="1053886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ca-ES" dirty="0"/>
              <a:t>PARELLA</a:t>
            </a:r>
          </a:p>
        </p:txBody>
      </p:sp>
      <p:sp>
        <p:nvSpPr>
          <p:cNvPr id="25" name="CuadroTexto 24"/>
          <p:cNvSpPr txBox="1"/>
          <p:nvPr/>
        </p:nvSpPr>
        <p:spPr>
          <a:xfrm rot="5400000">
            <a:off x="8270560" y="1636597"/>
            <a:ext cx="738664" cy="2527058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ca-ES" dirty="0"/>
              <a:t>REFERENTS de </a:t>
            </a:r>
          </a:p>
          <a:p>
            <a:pPr algn="ctr"/>
            <a:r>
              <a:rPr lang="ca-ES" dirty="0"/>
              <a:t>PRESTACIÓ ECONÒMICA</a:t>
            </a:r>
          </a:p>
        </p:txBody>
      </p:sp>
      <p:sp>
        <p:nvSpPr>
          <p:cNvPr id="26" name="CuadroTexto 25"/>
          <p:cNvSpPr txBox="1"/>
          <p:nvPr/>
        </p:nvSpPr>
        <p:spPr>
          <a:xfrm rot="5400000">
            <a:off x="3265201" y="1829841"/>
            <a:ext cx="461665" cy="940242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ca-ES" dirty="0"/>
              <a:t>FAMÍLIA</a:t>
            </a:r>
          </a:p>
        </p:txBody>
      </p:sp>
      <p:sp>
        <p:nvSpPr>
          <p:cNvPr id="27" name="CuadroTexto 26"/>
          <p:cNvSpPr txBox="1"/>
          <p:nvPr/>
        </p:nvSpPr>
        <p:spPr>
          <a:xfrm rot="5400000">
            <a:off x="9834385" y="3436752"/>
            <a:ext cx="461665" cy="1148659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ca-ES" dirty="0"/>
              <a:t>PSICÒLEG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315EF37-BFAE-44C8-AB0B-5072E54B63CF}"/>
              </a:ext>
            </a:extLst>
          </p:cNvPr>
          <p:cNvSpPr txBox="1"/>
          <p:nvPr/>
        </p:nvSpPr>
        <p:spPr>
          <a:xfrm rot="5400000">
            <a:off x="5668848" y="1567195"/>
            <a:ext cx="461665" cy="94024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ca-ES" dirty="0"/>
              <a:t>ASJTET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4785596-91BC-4134-9989-9A586471807A}"/>
              </a:ext>
            </a:extLst>
          </p:cNvPr>
          <p:cNvSpPr txBox="1"/>
          <p:nvPr/>
        </p:nvSpPr>
        <p:spPr>
          <a:xfrm rot="5400000">
            <a:off x="5599627" y="3252899"/>
            <a:ext cx="738664" cy="2791879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ca-ES" dirty="0"/>
              <a:t>EDUCADORS/ES, TUTOR/ES </a:t>
            </a:r>
          </a:p>
          <a:p>
            <a:pPr algn="ctr"/>
            <a:r>
              <a:rPr lang="ca-ES" dirty="0"/>
              <a:t>dels PISOS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55AD2D8-877D-4A5D-BB73-151731278B14}"/>
              </a:ext>
            </a:extLst>
          </p:cNvPr>
          <p:cNvSpPr txBox="1"/>
          <p:nvPr/>
        </p:nvSpPr>
        <p:spPr>
          <a:xfrm rot="5400000">
            <a:off x="3634805" y="3381210"/>
            <a:ext cx="461665" cy="116475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ca-ES" dirty="0"/>
              <a:t>AMISTATS</a:t>
            </a:r>
          </a:p>
        </p:txBody>
      </p:sp>
      <p:sp>
        <p:nvSpPr>
          <p:cNvPr id="4" name="Flecha: hacia la izquierda 3">
            <a:extLst>
              <a:ext uri="{FF2B5EF4-FFF2-40B4-BE49-F238E27FC236}">
                <a16:creationId xmlns:a16="http://schemas.microsoft.com/office/drawing/2014/main" id="{442BFADD-5D8C-4062-9C87-8611527CEEA2}"/>
              </a:ext>
            </a:extLst>
          </p:cNvPr>
          <p:cNvSpPr/>
          <p:nvPr/>
        </p:nvSpPr>
        <p:spPr>
          <a:xfrm rot="2933801">
            <a:off x="8652729" y="5154324"/>
            <a:ext cx="1754593" cy="92361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b="1" dirty="0"/>
              <a:t>JOVE</a:t>
            </a:r>
          </a:p>
        </p:txBody>
      </p:sp>
    </p:spTree>
    <p:extLst>
      <p:ext uri="{BB962C8B-B14F-4D97-AF65-F5344CB8AC3E}">
        <p14:creationId xmlns:p14="http://schemas.microsoft.com/office/powerpoint/2010/main" val="103138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91552" y="346660"/>
            <a:ext cx="7029091" cy="1325563"/>
          </a:xfrm>
        </p:spPr>
        <p:txBody>
          <a:bodyPr/>
          <a:lstStyle/>
          <a:p>
            <a:r>
              <a:rPr lang="es-ES_tradnl" altLang="es-ES" sz="2800" dirty="0" err="1">
                <a:latin typeface="Calibri" pitchFamily="34" charset="0"/>
              </a:rPr>
              <a:t>Referències</a:t>
            </a:r>
            <a:r>
              <a:rPr lang="es-ES_tradnl" altLang="es-ES" sz="2800" dirty="0">
                <a:latin typeface="Calibri" pitchFamily="34" charset="0"/>
              </a:rPr>
              <a:t> 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60897"/>
            <a:ext cx="11806238" cy="584213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ca-ES" altLang="es-ES" sz="1600" dirty="0" err="1">
                <a:latin typeface="Calibri" pitchFamily="34" charset="0"/>
              </a:rPr>
              <a:t>Bateman</a:t>
            </a:r>
            <a:r>
              <a:rPr lang="ca-ES" altLang="es-ES" sz="1600" dirty="0">
                <a:latin typeface="Calibri" pitchFamily="34" charset="0"/>
              </a:rPr>
              <a:t> , A., &amp; </a:t>
            </a:r>
            <a:r>
              <a:rPr lang="ca-ES" altLang="es-ES" sz="1600" dirty="0" err="1">
                <a:latin typeface="Calibri" pitchFamily="34" charset="0"/>
              </a:rPr>
              <a:t>Fonagy</a:t>
            </a:r>
            <a:r>
              <a:rPr lang="ca-ES" altLang="es-ES" sz="1600" dirty="0">
                <a:latin typeface="Calibri" pitchFamily="34" charset="0"/>
              </a:rPr>
              <a:t>, P. (2016). </a:t>
            </a:r>
            <a:r>
              <a:rPr lang="ca-ES" altLang="es-ES" sz="1600" i="1" dirty="0" err="1">
                <a:latin typeface="Calibri" pitchFamily="34" charset="0"/>
              </a:rPr>
              <a:t>Tratamiento</a:t>
            </a:r>
            <a:r>
              <a:rPr lang="ca-ES" altLang="es-ES" sz="1600" i="1" dirty="0">
                <a:latin typeface="Calibri" pitchFamily="34" charset="0"/>
              </a:rPr>
              <a:t> </a:t>
            </a:r>
            <a:r>
              <a:rPr lang="ca-ES" altLang="es-ES" sz="1600" i="1" dirty="0" err="1">
                <a:latin typeface="Calibri" pitchFamily="34" charset="0"/>
              </a:rPr>
              <a:t>basado</a:t>
            </a:r>
            <a:r>
              <a:rPr lang="ca-ES" altLang="es-ES" sz="1600" i="1" dirty="0">
                <a:latin typeface="Calibri" pitchFamily="34" charset="0"/>
              </a:rPr>
              <a:t> en la </a:t>
            </a:r>
            <a:r>
              <a:rPr lang="ca-ES" altLang="es-ES" sz="1600" i="1" dirty="0" err="1">
                <a:latin typeface="Calibri" pitchFamily="34" charset="0"/>
              </a:rPr>
              <a:t>mentalización</a:t>
            </a:r>
            <a:r>
              <a:rPr lang="ca-ES" altLang="es-ES" sz="1600" i="1" dirty="0">
                <a:latin typeface="Calibri" pitchFamily="34" charset="0"/>
              </a:rPr>
              <a:t> para </a:t>
            </a:r>
            <a:r>
              <a:rPr lang="ca-ES" altLang="es-ES" sz="1600" i="1" dirty="0" err="1">
                <a:latin typeface="Calibri" pitchFamily="34" charset="0"/>
              </a:rPr>
              <a:t>trastornos</a:t>
            </a:r>
            <a:r>
              <a:rPr lang="ca-ES" altLang="es-ES" sz="1600" i="1" dirty="0">
                <a:latin typeface="Calibri" pitchFamily="34" charset="0"/>
              </a:rPr>
              <a:t> de la </a:t>
            </a:r>
            <a:r>
              <a:rPr lang="ca-ES" altLang="es-ES" sz="1600" i="1" dirty="0" err="1">
                <a:latin typeface="Calibri" pitchFamily="34" charset="0"/>
              </a:rPr>
              <a:t>personalidad</a:t>
            </a:r>
            <a:r>
              <a:rPr lang="ca-ES" altLang="es-ES" sz="1600" i="1" dirty="0">
                <a:latin typeface="Calibri" pitchFamily="34" charset="0"/>
              </a:rPr>
              <a:t>: una guia pràctica</a:t>
            </a:r>
            <a:r>
              <a:rPr lang="ca-ES" altLang="es-ES" sz="1600" dirty="0">
                <a:latin typeface="Calibri" pitchFamily="34" charset="0"/>
              </a:rPr>
              <a:t>. Bilbao: DDB.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ca-ES" altLang="es-ES" sz="1600" dirty="0" err="1">
                <a:latin typeface="Calibri" pitchFamily="34" charset="0"/>
              </a:rPr>
              <a:t>Bowlby</a:t>
            </a:r>
            <a:r>
              <a:rPr lang="ca-ES" altLang="es-ES" sz="1600" dirty="0">
                <a:latin typeface="Calibri" pitchFamily="34" charset="0"/>
              </a:rPr>
              <a:t>, J. (1988), </a:t>
            </a:r>
            <a:r>
              <a:rPr lang="ca-ES" altLang="es-ES" sz="1600" i="1" dirty="0">
                <a:latin typeface="Calibri" pitchFamily="34" charset="0"/>
              </a:rPr>
              <a:t>Una base segura: </a:t>
            </a:r>
            <a:r>
              <a:rPr lang="ca-ES" altLang="es-ES" sz="1600" i="1" dirty="0" err="1">
                <a:latin typeface="Calibri" pitchFamily="34" charset="0"/>
              </a:rPr>
              <a:t>aplicaciones</a:t>
            </a:r>
            <a:r>
              <a:rPr lang="ca-ES" altLang="es-ES" sz="1600" i="1" dirty="0">
                <a:latin typeface="Calibri" pitchFamily="34" charset="0"/>
              </a:rPr>
              <a:t> </a:t>
            </a:r>
            <a:r>
              <a:rPr lang="ca-ES" altLang="es-ES" sz="1600" i="1" dirty="0" err="1">
                <a:latin typeface="Calibri" pitchFamily="34" charset="0"/>
              </a:rPr>
              <a:t>clínicas</a:t>
            </a:r>
            <a:r>
              <a:rPr lang="ca-ES" altLang="es-ES" sz="1600" i="1" dirty="0">
                <a:latin typeface="Calibri" pitchFamily="34" charset="0"/>
              </a:rPr>
              <a:t> de una </a:t>
            </a:r>
            <a:r>
              <a:rPr lang="ca-ES" altLang="es-ES" sz="1600" i="1" dirty="0" err="1">
                <a:latin typeface="Calibri" pitchFamily="34" charset="0"/>
              </a:rPr>
              <a:t>teoría</a:t>
            </a:r>
            <a:r>
              <a:rPr lang="ca-ES" altLang="es-ES" sz="1600" i="1" dirty="0">
                <a:latin typeface="Calibri" pitchFamily="34" charset="0"/>
              </a:rPr>
              <a:t> del apego</a:t>
            </a:r>
            <a:r>
              <a:rPr lang="ca-ES" altLang="es-ES" sz="1600" dirty="0">
                <a:latin typeface="Calibri" pitchFamily="34" charset="0"/>
              </a:rPr>
              <a:t>, Barcelona, </a:t>
            </a:r>
            <a:r>
              <a:rPr lang="ca-ES" altLang="es-ES" sz="1600" dirty="0" err="1">
                <a:latin typeface="Calibri" pitchFamily="34" charset="0"/>
              </a:rPr>
              <a:t>Paidós</a:t>
            </a:r>
            <a:r>
              <a:rPr lang="ca-ES" altLang="es-ES" sz="1600" dirty="0">
                <a:latin typeface="Calibri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a-ES" altLang="es-ES" sz="1600" dirty="0"/>
              <a:t>Castillo, J. (2017). </a:t>
            </a:r>
            <a:r>
              <a:rPr lang="ca-ES" altLang="es-ES" sz="1600" dirty="0" err="1"/>
              <a:t>Formulación</a:t>
            </a:r>
            <a:r>
              <a:rPr lang="ca-ES" altLang="es-ES" sz="1600" dirty="0"/>
              <a:t> clínica. En V. Cabré, J. Castillo i C. </a:t>
            </a:r>
            <a:r>
              <a:rPr lang="ca-ES" altLang="es-ES" sz="1600" dirty="0" err="1"/>
              <a:t>Nofuenes</a:t>
            </a:r>
            <a:r>
              <a:rPr lang="ca-ES" altLang="es-ES" sz="1600" dirty="0"/>
              <a:t>, </a:t>
            </a:r>
            <a:r>
              <a:rPr lang="ca-ES" altLang="es-ES" sz="1600" i="1" dirty="0">
                <a:latin typeface="Calibri" pitchFamily="34" charset="0"/>
              </a:rPr>
              <a:t>Casos </a:t>
            </a:r>
            <a:r>
              <a:rPr lang="ca-ES" altLang="es-ES" sz="1600" i="1" dirty="0" err="1">
                <a:latin typeface="Calibri" pitchFamily="34" charset="0"/>
              </a:rPr>
              <a:t>clínicos</a:t>
            </a:r>
            <a:r>
              <a:rPr lang="ca-ES" altLang="es-ES" sz="1600" i="1" dirty="0">
                <a:latin typeface="Calibri" pitchFamily="34" charset="0"/>
              </a:rPr>
              <a:t>: </a:t>
            </a:r>
            <a:r>
              <a:rPr lang="ca-ES" altLang="es-ES" sz="1600" i="1" dirty="0" err="1">
                <a:latin typeface="Calibri" pitchFamily="34" charset="0"/>
              </a:rPr>
              <a:t>Evaluación</a:t>
            </a:r>
            <a:r>
              <a:rPr lang="ca-ES" altLang="es-ES" sz="1600" i="1" dirty="0">
                <a:latin typeface="Calibri" pitchFamily="34" charset="0"/>
              </a:rPr>
              <a:t>, diagnostico e </a:t>
            </a:r>
            <a:r>
              <a:rPr lang="ca-ES" altLang="es-ES" sz="1600" i="1" dirty="0" err="1">
                <a:latin typeface="Calibri" pitchFamily="34" charset="0"/>
              </a:rPr>
              <a:t>intervención</a:t>
            </a:r>
            <a:r>
              <a:rPr lang="ca-ES" altLang="es-ES" sz="1600" i="1" dirty="0">
                <a:latin typeface="Calibri" pitchFamily="34" charset="0"/>
              </a:rPr>
              <a:t> en </a:t>
            </a:r>
            <a:r>
              <a:rPr lang="ca-ES" altLang="es-ES" sz="1600" i="1" dirty="0" err="1">
                <a:latin typeface="Calibri" pitchFamily="34" charset="0"/>
              </a:rPr>
              <a:t>salud</a:t>
            </a:r>
            <a:r>
              <a:rPr lang="ca-ES" altLang="es-ES" sz="1600" i="1" dirty="0">
                <a:latin typeface="Calibri" pitchFamily="34" charset="0"/>
              </a:rPr>
              <a:t> mental </a:t>
            </a:r>
            <a:r>
              <a:rPr lang="ca-ES" altLang="es-ES" sz="1600" dirty="0"/>
              <a:t>(pp. 33-49). Barcelona: Herder.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altLang="es-ES" sz="1600" dirty="0">
                <a:latin typeface="Calibri" pitchFamily="34" charset="0"/>
              </a:rPr>
              <a:t>Diener, M.J., </a:t>
            </a:r>
            <a:r>
              <a:rPr lang="es-ES" altLang="es-ES" sz="1600" dirty="0" err="1">
                <a:latin typeface="Calibri" pitchFamily="34" charset="0"/>
              </a:rPr>
              <a:t>Hilsenroth</a:t>
            </a:r>
            <a:r>
              <a:rPr lang="es-ES" altLang="es-ES" sz="1600" dirty="0">
                <a:latin typeface="Calibri" pitchFamily="34" charset="0"/>
              </a:rPr>
              <a:t>, M.J., &amp; </a:t>
            </a:r>
            <a:r>
              <a:rPr lang="es-ES" altLang="es-ES" sz="1600" dirty="0" err="1">
                <a:latin typeface="Calibri" pitchFamily="34" charset="0"/>
              </a:rPr>
              <a:t>Weinberger</a:t>
            </a:r>
            <a:r>
              <a:rPr lang="es-ES" altLang="es-ES" sz="1600" dirty="0">
                <a:latin typeface="Calibri" pitchFamily="34" charset="0"/>
              </a:rPr>
              <a:t>, J. (2007). </a:t>
            </a:r>
            <a:r>
              <a:rPr lang="es-ES" altLang="es-ES" sz="1600" dirty="0" err="1">
                <a:latin typeface="Calibri" pitchFamily="34" charset="0"/>
              </a:rPr>
              <a:t>Therapist</a:t>
            </a:r>
            <a:r>
              <a:rPr lang="es-ES" altLang="es-ES" sz="1600" dirty="0">
                <a:latin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</a:rPr>
              <a:t>Affect</a:t>
            </a:r>
            <a:r>
              <a:rPr lang="es-ES" altLang="es-ES" sz="1600" dirty="0">
                <a:latin typeface="Calibri" pitchFamily="34" charset="0"/>
              </a:rPr>
              <a:t> Focus and </a:t>
            </a:r>
            <a:r>
              <a:rPr lang="es-ES" altLang="es-ES" sz="1600" dirty="0" err="1">
                <a:latin typeface="Calibri" pitchFamily="34" charset="0"/>
              </a:rPr>
              <a:t>Patient</a:t>
            </a:r>
            <a:r>
              <a:rPr lang="es-ES" altLang="es-ES" sz="1600" dirty="0">
                <a:latin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</a:rPr>
              <a:t>Outcomes</a:t>
            </a:r>
            <a:r>
              <a:rPr lang="es-ES" altLang="es-ES" sz="1600" dirty="0">
                <a:latin typeface="Calibri" pitchFamily="34" charset="0"/>
              </a:rPr>
              <a:t> in </a:t>
            </a:r>
            <a:r>
              <a:rPr lang="es-ES" altLang="es-ES" sz="1600" dirty="0" err="1">
                <a:latin typeface="Calibri" pitchFamily="34" charset="0"/>
              </a:rPr>
              <a:t>Psychodynamic</a:t>
            </a:r>
            <a:r>
              <a:rPr lang="es-ES" altLang="es-ES" sz="1600" dirty="0">
                <a:latin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</a:rPr>
              <a:t>Psychotherapy</a:t>
            </a:r>
            <a:r>
              <a:rPr lang="es-ES" altLang="es-ES" sz="1600" dirty="0">
                <a:latin typeface="Calibri" pitchFamily="34" charset="0"/>
              </a:rPr>
              <a:t>: A Meta-</a:t>
            </a:r>
            <a:r>
              <a:rPr lang="es-ES" altLang="es-ES" sz="1600" dirty="0" err="1">
                <a:latin typeface="Calibri" pitchFamily="34" charset="0"/>
              </a:rPr>
              <a:t>Analysis</a:t>
            </a:r>
            <a:r>
              <a:rPr lang="es-ES" altLang="es-ES" sz="1600" dirty="0">
                <a:latin typeface="Calibri" pitchFamily="34" charset="0"/>
              </a:rPr>
              <a:t>. </a:t>
            </a:r>
            <a:r>
              <a:rPr lang="es-ES" altLang="es-ES" sz="1600" i="1" dirty="0" err="1">
                <a:latin typeface="Calibri" pitchFamily="34" charset="0"/>
              </a:rPr>
              <a:t>The</a:t>
            </a:r>
            <a:r>
              <a:rPr lang="es-ES" altLang="es-ES" sz="1600" i="1" dirty="0">
                <a:latin typeface="Calibri" pitchFamily="34" charset="0"/>
              </a:rPr>
              <a:t> American </a:t>
            </a:r>
            <a:r>
              <a:rPr lang="es-ES" altLang="es-ES" sz="1600" i="1" dirty="0" err="1">
                <a:latin typeface="Calibri" pitchFamily="34" charset="0"/>
              </a:rPr>
              <a:t>Journal</a:t>
            </a:r>
            <a:r>
              <a:rPr lang="es-ES" altLang="es-ES" sz="1600" i="1" dirty="0">
                <a:latin typeface="Calibri" pitchFamily="34" charset="0"/>
              </a:rPr>
              <a:t> </a:t>
            </a:r>
            <a:r>
              <a:rPr lang="es-ES" altLang="es-ES" sz="1600" i="1" dirty="0" err="1">
                <a:latin typeface="Calibri" pitchFamily="34" charset="0"/>
              </a:rPr>
              <a:t>of</a:t>
            </a:r>
            <a:r>
              <a:rPr lang="es-ES" altLang="es-ES" sz="1600" i="1" dirty="0">
                <a:latin typeface="Calibri" pitchFamily="34" charset="0"/>
              </a:rPr>
              <a:t> </a:t>
            </a:r>
            <a:r>
              <a:rPr lang="es-ES" altLang="es-ES" sz="1600" i="1" dirty="0" err="1">
                <a:latin typeface="Calibri" pitchFamily="34" charset="0"/>
              </a:rPr>
              <a:t>Psychiatry</a:t>
            </a:r>
            <a:r>
              <a:rPr lang="es-ES" altLang="es-ES" sz="1600" i="1" dirty="0">
                <a:latin typeface="Calibri" pitchFamily="34" charset="0"/>
              </a:rPr>
              <a:t>, 164</a:t>
            </a:r>
            <a:r>
              <a:rPr lang="es-ES" altLang="es-ES" sz="1600" dirty="0">
                <a:latin typeface="Calibri" pitchFamily="34" charset="0"/>
              </a:rPr>
              <a:t>(6), 936-941.</a:t>
            </a:r>
            <a:endParaRPr lang="ca-ES" altLang="es-ES" sz="1600" dirty="0">
              <a:latin typeface="Calibri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a-ES" altLang="es-ES" sz="1600" dirty="0" err="1">
                <a:latin typeface="Calibri" pitchFamily="34" charset="0"/>
              </a:rPr>
              <a:t>Fonagy</a:t>
            </a:r>
            <a:r>
              <a:rPr lang="ca-ES" altLang="es-ES" sz="1600" dirty="0">
                <a:latin typeface="Calibri" pitchFamily="34" charset="0"/>
              </a:rPr>
              <a:t>, P. (2004), </a:t>
            </a:r>
            <a:r>
              <a:rPr lang="ca-ES" altLang="es-ES" sz="1600" i="1" dirty="0" err="1">
                <a:latin typeface="Calibri" pitchFamily="34" charset="0"/>
              </a:rPr>
              <a:t>Teoría</a:t>
            </a:r>
            <a:r>
              <a:rPr lang="ca-ES" altLang="es-ES" sz="1600" i="1" dirty="0">
                <a:latin typeface="Calibri" pitchFamily="34" charset="0"/>
              </a:rPr>
              <a:t> del apego y </a:t>
            </a:r>
            <a:r>
              <a:rPr lang="ca-ES" altLang="es-ES" sz="1600" i="1" dirty="0" err="1">
                <a:latin typeface="Calibri" pitchFamily="34" charset="0"/>
              </a:rPr>
              <a:t>psicoanálisis</a:t>
            </a:r>
            <a:r>
              <a:rPr lang="ca-ES" altLang="es-ES" sz="1600" i="1" dirty="0">
                <a:latin typeface="Calibri" pitchFamily="34" charset="0"/>
              </a:rPr>
              <a:t>.</a:t>
            </a:r>
            <a:r>
              <a:rPr lang="ca-ES" altLang="es-ES" sz="1600" dirty="0">
                <a:latin typeface="Calibri" pitchFamily="34" charset="0"/>
              </a:rPr>
              <a:t> Barcelona: </a:t>
            </a:r>
            <a:r>
              <a:rPr lang="ca-ES" altLang="es-ES" sz="1600" dirty="0" err="1">
                <a:latin typeface="Calibri" pitchFamily="34" charset="0"/>
              </a:rPr>
              <a:t>Espaxs</a:t>
            </a:r>
            <a:r>
              <a:rPr lang="ca-ES" altLang="es-ES" sz="1600" dirty="0">
                <a:latin typeface="Calibri" pitchFamily="34" charset="0"/>
              </a:rPr>
              <a:t>.</a:t>
            </a:r>
            <a:endParaRPr lang="es-ES" altLang="es-ES" sz="1600" dirty="0">
              <a:latin typeface="Calibri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a-ES" altLang="es-ES" sz="1600" dirty="0" err="1">
                <a:latin typeface="Calibri" pitchFamily="34" charset="0"/>
              </a:rPr>
              <a:t>Fonagy</a:t>
            </a:r>
            <a:r>
              <a:rPr lang="ca-ES" altLang="es-ES" sz="1600" dirty="0">
                <a:latin typeface="Calibri" pitchFamily="34" charset="0"/>
              </a:rPr>
              <a:t>, P., et al. (2010). </a:t>
            </a:r>
            <a:r>
              <a:rPr lang="ca-ES" altLang="es-ES" sz="1600" dirty="0" err="1">
                <a:latin typeface="Calibri" pitchFamily="34" charset="0"/>
              </a:rPr>
              <a:t>Attachment</a:t>
            </a:r>
            <a:r>
              <a:rPr lang="ca-ES" altLang="es-ES" sz="1600" dirty="0">
                <a:latin typeface="Calibri" pitchFamily="34" charset="0"/>
              </a:rPr>
              <a:t> </a:t>
            </a:r>
            <a:r>
              <a:rPr lang="ca-ES" altLang="es-ES" sz="1600" dirty="0" err="1">
                <a:latin typeface="Calibri" pitchFamily="34" charset="0"/>
              </a:rPr>
              <a:t>and</a:t>
            </a:r>
            <a:r>
              <a:rPr lang="ca-ES" altLang="es-ES" sz="1600" dirty="0">
                <a:latin typeface="Calibri" pitchFamily="34" charset="0"/>
              </a:rPr>
              <a:t> </a:t>
            </a:r>
            <a:r>
              <a:rPr lang="ca-ES" altLang="es-ES" sz="1600" dirty="0" err="1">
                <a:latin typeface="Calibri" pitchFamily="34" charset="0"/>
              </a:rPr>
              <a:t>Personality</a:t>
            </a:r>
            <a:r>
              <a:rPr lang="ca-ES" altLang="es-ES" sz="1600" dirty="0">
                <a:latin typeface="Calibri" pitchFamily="34" charset="0"/>
              </a:rPr>
              <a:t> </a:t>
            </a:r>
            <a:r>
              <a:rPr lang="ca-ES" altLang="es-ES" sz="1600" dirty="0" err="1">
                <a:latin typeface="Calibri" pitchFamily="34" charset="0"/>
              </a:rPr>
              <a:t>Patology</a:t>
            </a:r>
            <a:r>
              <a:rPr lang="ca-ES" altLang="es-ES" sz="1600" dirty="0">
                <a:latin typeface="Calibri" pitchFamily="34" charset="0"/>
              </a:rPr>
              <a:t>. En J.F. </a:t>
            </a:r>
            <a:r>
              <a:rPr lang="ca-ES" altLang="es-ES" sz="1600" dirty="0" err="1">
                <a:latin typeface="Calibri" pitchFamily="34" charset="0"/>
              </a:rPr>
              <a:t>Clarkin</a:t>
            </a:r>
            <a:r>
              <a:rPr lang="ca-ES" altLang="es-ES" sz="1600" dirty="0">
                <a:latin typeface="Calibri" pitchFamily="34" charset="0"/>
              </a:rPr>
              <a:t>, P. </a:t>
            </a:r>
            <a:r>
              <a:rPr lang="ca-ES" altLang="es-ES" sz="1600" dirty="0" err="1">
                <a:latin typeface="Calibri" pitchFamily="34" charset="0"/>
              </a:rPr>
              <a:t>Fonagy</a:t>
            </a:r>
            <a:r>
              <a:rPr lang="ca-ES" altLang="es-ES" sz="1600" dirty="0">
                <a:latin typeface="Calibri" pitchFamily="34" charset="0"/>
              </a:rPr>
              <a:t>, &amp; G.O. </a:t>
            </a:r>
            <a:r>
              <a:rPr lang="ca-ES" altLang="es-ES" sz="1600" dirty="0" err="1">
                <a:latin typeface="Calibri" pitchFamily="34" charset="0"/>
              </a:rPr>
              <a:t>Gabbard</a:t>
            </a:r>
            <a:r>
              <a:rPr lang="ca-ES" altLang="es-ES" sz="1600" dirty="0">
                <a:latin typeface="Calibri" pitchFamily="34" charset="0"/>
              </a:rPr>
              <a:t> (</a:t>
            </a:r>
            <a:r>
              <a:rPr lang="ca-ES" altLang="es-ES" sz="1600" dirty="0" err="1">
                <a:latin typeface="Calibri" pitchFamily="34" charset="0"/>
              </a:rPr>
              <a:t>Eds</a:t>
            </a:r>
            <a:r>
              <a:rPr lang="ca-ES" altLang="es-ES" sz="1600" dirty="0">
                <a:latin typeface="Calibri" pitchFamily="34" charset="0"/>
              </a:rPr>
              <a:t>.), </a:t>
            </a:r>
            <a:r>
              <a:rPr lang="ca-ES" altLang="es-ES" sz="1600" i="1" dirty="0" err="1">
                <a:latin typeface="Calibri" pitchFamily="34" charset="0"/>
              </a:rPr>
              <a:t>Psychodynamic</a:t>
            </a:r>
            <a:r>
              <a:rPr lang="ca-ES" altLang="es-ES" sz="1600" i="1" dirty="0">
                <a:latin typeface="Calibri" pitchFamily="34" charset="0"/>
              </a:rPr>
              <a:t> </a:t>
            </a:r>
            <a:r>
              <a:rPr lang="ca-ES" altLang="es-ES" sz="1600" i="1" dirty="0" err="1">
                <a:latin typeface="Calibri" pitchFamily="34" charset="0"/>
              </a:rPr>
              <a:t>Psychotherapy</a:t>
            </a:r>
            <a:r>
              <a:rPr lang="ca-ES" altLang="es-ES" sz="1600" i="1" dirty="0">
                <a:latin typeface="Calibri" pitchFamily="34" charset="0"/>
              </a:rPr>
              <a:t> for </a:t>
            </a:r>
            <a:r>
              <a:rPr lang="ca-ES" altLang="es-ES" sz="1600" i="1" dirty="0" err="1">
                <a:latin typeface="Calibri" pitchFamily="34" charset="0"/>
              </a:rPr>
              <a:t>Personality</a:t>
            </a:r>
            <a:r>
              <a:rPr lang="ca-ES" altLang="es-ES" sz="1600" i="1" dirty="0">
                <a:latin typeface="Calibri" pitchFamily="34" charset="0"/>
              </a:rPr>
              <a:t> </a:t>
            </a:r>
            <a:r>
              <a:rPr lang="ca-ES" altLang="es-ES" sz="1600" i="1" dirty="0" err="1">
                <a:latin typeface="Calibri" pitchFamily="34" charset="0"/>
              </a:rPr>
              <a:t>Disorders</a:t>
            </a:r>
            <a:r>
              <a:rPr lang="ca-ES" altLang="es-ES" sz="1600" i="1" dirty="0">
                <a:latin typeface="Calibri" pitchFamily="34" charset="0"/>
              </a:rPr>
              <a:t> </a:t>
            </a:r>
            <a:r>
              <a:rPr lang="ca-ES" altLang="es-ES" sz="1600" dirty="0">
                <a:latin typeface="Calibri" pitchFamily="34" charset="0"/>
              </a:rPr>
              <a:t>(pp. 37-87). Washington: American </a:t>
            </a:r>
            <a:r>
              <a:rPr lang="ca-ES" altLang="es-ES" sz="1600" dirty="0" err="1">
                <a:latin typeface="Calibri" pitchFamily="34" charset="0"/>
              </a:rPr>
              <a:t>Psychiatric</a:t>
            </a:r>
            <a:r>
              <a:rPr lang="ca-ES" altLang="es-ES" sz="1600" dirty="0">
                <a:latin typeface="Calibri" pitchFamily="34" charset="0"/>
              </a:rPr>
              <a:t> </a:t>
            </a:r>
            <a:r>
              <a:rPr lang="ca-ES" altLang="es-ES" sz="1600" dirty="0" err="1">
                <a:latin typeface="Calibri" pitchFamily="34" charset="0"/>
              </a:rPr>
              <a:t>Publishing</a:t>
            </a:r>
            <a:r>
              <a:rPr lang="ca-ES" altLang="es-ES" sz="1600" dirty="0">
                <a:latin typeface="Calibri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altLang="es-ES" sz="1600" dirty="0">
                <a:latin typeface="Calibri" pitchFamily="34" charset="0"/>
              </a:rPr>
              <a:t>Holmes, J. (2001). </a:t>
            </a:r>
            <a:r>
              <a:rPr lang="es-ES" altLang="es-ES" sz="1600" i="1" dirty="0">
                <a:latin typeface="Calibri" pitchFamily="34" charset="0"/>
              </a:rPr>
              <a:t>Teoría del apego y psicoterapia: En busca de la base segura</a:t>
            </a:r>
            <a:r>
              <a:rPr lang="es-ES" altLang="es-ES" sz="1600" dirty="0">
                <a:latin typeface="Calibri" pitchFamily="34" charset="0"/>
              </a:rPr>
              <a:t>. Bilbao: DDB, 2009.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Leichsenring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, F. (2009).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Psychodynamic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psychotherapy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: A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review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of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efficacy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and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effectiveness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studies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. En R.A. Levy, &amp; J.S.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Ablon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(Eds.), </a:t>
            </a:r>
            <a:r>
              <a:rPr lang="es-ES" altLang="es-ES" sz="1600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Handbook</a:t>
            </a:r>
            <a:r>
              <a:rPr lang="es-ES" altLang="es-ES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of</a:t>
            </a:r>
            <a:r>
              <a:rPr lang="es-ES" altLang="es-ES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evidence-based</a:t>
            </a:r>
            <a:r>
              <a:rPr lang="es-ES" altLang="es-ES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psychodynamic</a:t>
            </a:r>
            <a:r>
              <a:rPr lang="es-ES" altLang="es-ES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psychotherapy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(pp. 3-27). Boston: Humana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Press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Leichsenring</a:t>
            </a:r>
            <a:r>
              <a:rPr lang="en-GB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, F., </a:t>
            </a:r>
            <a:r>
              <a:rPr lang="en-GB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Rabung</a:t>
            </a:r>
            <a:r>
              <a:rPr lang="en-GB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, S., &amp; </a:t>
            </a:r>
            <a:r>
              <a:rPr lang="en-GB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Leibing</a:t>
            </a:r>
            <a:r>
              <a:rPr lang="en-GB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, E. (2004). The efficacy of Short-term Psychodynamic Psychotherapy in specific psychiatric disorders: A meta-analysis. </a:t>
            </a:r>
            <a:r>
              <a:rPr lang="en-GB" altLang="es-ES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Archives of General Psychiatry, 61</a:t>
            </a:r>
            <a:r>
              <a:rPr lang="en-GB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(12), 1208-1216.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altLang="es-ES" sz="1600" dirty="0">
                <a:latin typeface="Calibri" pitchFamily="34" charset="0"/>
              </a:rPr>
              <a:t>McBride, C., Atkinson, L., </a:t>
            </a:r>
            <a:r>
              <a:rPr lang="es-ES" altLang="es-ES" sz="1600" dirty="0" err="1">
                <a:latin typeface="Calibri" pitchFamily="34" charset="0"/>
              </a:rPr>
              <a:t>Quilty</a:t>
            </a:r>
            <a:r>
              <a:rPr lang="es-ES" altLang="es-ES" sz="1600" dirty="0">
                <a:latin typeface="Calibri" pitchFamily="34" charset="0"/>
              </a:rPr>
              <a:t>, L.C., &amp; Powell, B. (2006). </a:t>
            </a:r>
            <a:r>
              <a:rPr lang="es-ES" altLang="es-ES" sz="1600" dirty="0" err="1">
                <a:latin typeface="Calibri" pitchFamily="34" charset="0"/>
              </a:rPr>
              <a:t>Attachment</a:t>
            </a:r>
            <a:r>
              <a:rPr lang="es-ES" altLang="es-ES" sz="1600" dirty="0">
                <a:latin typeface="Calibri" pitchFamily="34" charset="0"/>
              </a:rPr>
              <a:t> as </a:t>
            </a:r>
            <a:r>
              <a:rPr lang="es-ES" altLang="es-ES" sz="1600" dirty="0" err="1">
                <a:latin typeface="Calibri" pitchFamily="34" charset="0"/>
              </a:rPr>
              <a:t>moderator</a:t>
            </a:r>
            <a:r>
              <a:rPr lang="es-ES" altLang="es-ES" sz="1600" dirty="0">
                <a:latin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</a:rPr>
              <a:t>of</a:t>
            </a:r>
            <a:r>
              <a:rPr lang="es-ES" altLang="es-ES" sz="1600" dirty="0">
                <a:latin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</a:rPr>
              <a:t>treatment</a:t>
            </a:r>
            <a:r>
              <a:rPr lang="es-ES" altLang="es-ES" sz="1600" dirty="0">
                <a:latin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</a:rPr>
              <a:t>outcome</a:t>
            </a:r>
            <a:r>
              <a:rPr lang="es-ES" altLang="es-ES" sz="1600" dirty="0">
                <a:latin typeface="Calibri" pitchFamily="34" charset="0"/>
              </a:rPr>
              <a:t> in </a:t>
            </a:r>
            <a:r>
              <a:rPr lang="es-ES" altLang="es-ES" sz="1600" dirty="0" err="1">
                <a:latin typeface="Calibri" pitchFamily="34" charset="0"/>
              </a:rPr>
              <a:t>major</a:t>
            </a:r>
            <a:r>
              <a:rPr lang="es-ES" altLang="es-ES" sz="1600" dirty="0">
                <a:latin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</a:rPr>
              <a:t>depression</a:t>
            </a:r>
            <a:r>
              <a:rPr lang="es-ES" altLang="es-ES" sz="1600" dirty="0">
                <a:latin typeface="Calibri" pitchFamily="34" charset="0"/>
              </a:rPr>
              <a:t>: A </a:t>
            </a:r>
            <a:r>
              <a:rPr lang="es-ES" altLang="es-ES" sz="1600" dirty="0" err="1">
                <a:latin typeface="Calibri" pitchFamily="34" charset="0"/>
              </a:rPr>
              <a:t>randomized</a:t>
            </a:r>
            <a:r>
              <a:rPr lang="es-ES" altLang="es-ES" sz="1600" dirty="0">
                <a:latin typeface="Calibri" pitchFamily="34" charset="0"/>
              </a:rPr>
              <a:t> control trial </a:t>
            </a:r>
            <a:r>
              <a:rPr lang="es-ES" altLang="es-ES" sz="1600" dirty="0" err="1">
                <a:latin typeface="Calibri" pitchFamily="34" charset="0"/>
              </a:rPr>
              <a:t>of</a:t>
            </a:r>
            <a:r>
              <a:rPr lang="es-ES" altLang="es-ES" sz="1600" dirty="0">
                <a:latin typeface="Calibri" pitchFamily="34" charset="0"/>
              </a:rPr>
              <a:t> interpersonal </a:t>
            </a:r>
            <a:r>
              <a:rPr lang="es-ES" altLang="es-ES" sz="1600" dirty="0" err="1">
                <a:latin typeface="Calibri" pitchFamily="34" charset="0"/>
              </a:rPr>
              <a:t>psychotherapy</a:t>
            </a:r>
            <a:r>
              <a:rPr lang="es-ES" altLang="es-ES" sz="1600" dirty="0">
                <a:latin typeface="Calibri" pitchFamily="34" charset="0"/>
              </a:rPr>
              <a:t> versus </a:t>
            </a:r>
            <a:r>
              <a:rPr lang="es-ES" altLang="es-ES" sz="1600" dirty="0" err="1">
                <a:latin typeface="Calibri" pitchFamily="34" charset="0"/>
              </a:rPr>
              <a:t>cognitive</a:t>
            </a:r>
            <a:r>
              <a:rPr lang="es-ES" altLang="es-ES" sz="1600" dirty="0">
                <a:latin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</a:rPr>
              <a:t>behavior</a:t>
            </a:r>
            <a:r>
              <a:rPr lang="es-ES" altLang="es-ES" sz="1600" dirty="0">
                <a:latin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</a:rPr>
              <a:t>therapy</a:t>
            </a:r>
            <a:r>
              <a:rPr lang="es-ES" altLang="es-ES" sz="1600" dirty="0">
                <a:latin typeface="Calibri" pitchFamily="34" charset="0"/>
              </a:rPr>
              <a:t>. </a:t>
            </a:r>
            <a:r>
              <a:rPr lang="es-ES" altLang="es-ES" sz="1600" i="1" dirty="0" err="1">
                <a:latin typeface="Calibri" pitchFamily="34" charset="0"/>
              </a:rPr>
              <a:t>Journal</a:t>
            </a:r>
            <a:r>
              <a:rPr lang="es-ES" altLang="es-ES" sz="1600" i="1" dirty="0">
                <a:latin typeface="Calibri" pitchFamily="34" charset="0"/>
              </a:rPr>
              <a:t> </a:t>
            </a:r>
            <a:r>
              <a:rPr lang="es-ES" altLang="es-ES" sz="1600" i="1" dirty="0" err="1">
                <a:latin typeface="Calibri" pitchFamily="34" charset="0"/>
              </a:rPr>
              <a:t>of</a:t>
            </a:r>
            <a:r>
              <a:rPr lang="es-ES" altLang="es-ES" sz="1600" i="1" dirty="0">
                <a:latin typeface="Calibri" pitchFamily="34" charset="0"/>
              </a:rPr>
              <a:t> </a:t>
            </a:r>
            <a:r>
              <a:rPr lang="es-ES" altLang="es-ES" sz="1600" i="1" dirty="0" err="1">
                <a:latin typeface="Calibri" pitchFamily="34" charset="0"/>
              </a:rPr>
              <a:t>Consulting</a:t>
            </a:r>
            <a:r>
              <a:rPr lang="es-ES" altLang="es-ES" sz="1600" i="1" dirty="0">
                <a:latin typeface="Calibri" pitchFamily="34" charset="0"/>
              </a:rPr>
              <a:t> and </a:t>
            </a:r>
            <a:r>
              <a:rPr lang="es-ES" altLang="es-ES" sz="1600" i="1" dirty="0" err="1">
                <a:latin typeface="Calibri" pitchFamily="34" charset="0"/>
              </a:rPr>
              <a:t>Clinical</a:t>
            </a:r>
            <a:r>
              <a:rPr lang="es-ES" altLang="es-ES" sz="1600" i="1" dirty="0">
                <a:latin typeface="Calibri" pitchFamily="34" charset="0"/>
              </a:rPr>
              <a:t> </a:t>
            </a:r>
            <a:r>
              <a:rPr lang="es-ES" altLang="es-ES" sz="1600" i="1" dirty="0" err="1">
                <a:latin typeface="Calibri" pitchFamily="34" charset="0"/>
              </a:rPr>
              <a:t>Psychology</a:t>
            </a:r>
            <a:r>
              <a:rPr lang="es-ES" altLang="es-ES" sz="1600" i="1" dirty="0">
                <a:latin typeface="Calibri" pitchFamily="34" charset="0"/>
              </a:rPr>
              <a:t>, 74</a:t>
            </a:r>
            <a:r>
              <a:rPr lang="es-ES" altLang="es-ES" sz="1600" dirty="0">
                <a:latin typeface="Calibri" pitchFamily="34" charset="0"/>
              </a:rPr>
              <a:t>(6), 1041-1054.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Mergenthaler, E. (2008). Resonating minds: A school-independent theoretical conception and its empirical application to psychotherapeutic processes. </a:t>
            </a:r>
            <a:r>
              <a:rPr lang="en-US" altLang="es-ES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Psychotherapy Research, 18</a:t>
            </a:r>
            <a:r>
              <a:rPr lang="en-U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(2), 109-126.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Town, J.M., Diener, M.J.,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Abbass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, A.,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Leichsenring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, F.,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Driessen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, E., &amp;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Rabung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, S. (2012). A meta-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of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psychodynamic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psychotherapy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outcomes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Evaluating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effects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of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research-specific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procedures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s-ES" altLang="es-ES" sz="1600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Psychotherapy</a:t>
            </a:r>
            <a:r>
              <a:rPr lang="es-ES" altLang="es-ES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, 49</a:t>
            </a:r>
            <a:r>
              <a:rPr lang="es-ES" altLang="es-E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(3), 276-290.</a:t>
            </a:r>
            <a:endParaRPr lang="en-GB" altLang="es-ES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a-ES" altLang="es-ES" sz="1600" dirty="0" err="1">
                <a:latin typeface="Calibri" pitchFamily="34" charset="0"/>
              </a:rPr>
              <a:t>Yeomans</a:t>
            </a:r>
            <a:r>
              <a:rPr lang="ca-ES" altLang="es-ES" sz="1600" dirty="0">
                <a:latin typeface="Calibri" pitchFamily="34" charset="0"/>
              </a:rPr>
              <a:t>, F.E., </a:t>
            </a:r>
            <a:r>
              <a:rPr lang="ca-ES" altLang="es-ES" sz="1600" dirty="0" err="1">
                <a:latin typeface="Calibri" pitchFamily="34" charset="0"/>
              </a:rPr>
              <a:t>Clarkin</a:t>
            </a:r>
            <a:r>
              <a:rPr lang="ca-ES" altLang="es-ES" sz="1600" dirty="0">
                <a:latin typeface="Calibri" pitchFamily="34" charset="0"/>
              </a:rPr>
              <a:t>, J.F., &amp; </a:t>
            </a:r>
            <a:r>
              <a:rPr lang="ca-ES" altLang="es-ES" sz="1600" dirty="0" err="1">
                <a:latin typeface="Calibri" pitchFamily="34" charset="0"/>
              </a:rPr>
              <a:t>Kernberg</a:t>
            </a:r>
            <a:r>
              <a:rPr lang="ca-ES" altLang="es-ES" sz="1600" dirty="0">
                <a:latin typeface="Calibri" pitchFamily="34" charset="0"/>
              </a:rPr>
              <a:t>, O.F. (2015). </a:t>
            </a:r>
            <a:r>
              <a:rPr lang="ca-ES" altLang="es-ES" sz="1600" i="1" dirty="0" err="1">
                <a:latin typeface="Calibri" pitchFamily="34" charset="0"/>
              </a:rPr>
              <a:t>Psicoterapia</a:t>
            </a:r>
            <a:r>
              <a:rPr lang="ca-ES" altLang="es-ES" sz="1600" i="1" dirty="0">
                <a:latin typeface="Calibri" pitchFamily="34" charset="0"/>
              </a:rPr>
              <a:t> Centrada en la </a:t>
            </a:r>
            <a:r>
              <a:rPr lang="ca-ES" altLang="es-ES" sz="1600" i="1" dirty="0" err="1">
                <a:latin typeface="Calibri" pitchFamily="34" charset="0"/>
              </a:rPr>
              <a:t>Transferencia</a:t>
            </a:r>
            <a:r>
              <a:rPr lang="ca-ES" altLang="es-ES" sz="1600" i="1" dirty="0">
                <a:latin typeface="Calibri" pitchFamily="34" charset="0"/>
              </a:rPr>
              <a:t>: </a:t>
            </a:r>
            <a:r>
              <a:rPr lang="ca-ES" altLang="es-ES" sz="1600" i="1" dirty="0" err="1">
                <a:latin typeface="Calibri" pitchFamily="34" charset="0"/>
              </a:rPr>
              <a:t>su</a:t>
            </a:r>
            <a:r>
              <a:rPr lang="ca-ES" altLang="es-ES" sz="1600" i="1" dirty="0">
                <a:latin typeface="Calibri" pitchFamily="34" charset="0"/>
              </a:rPr>
              <a:t> </a:t>
            </a:r>
            <a:r>
              <a:rPr lang="ca-ES" altLang="es-ES" sz="1600" i="1" dirty="0" err="1">
                <a:latin typeface="Calibri" pitchFamily="34" charset="0"/>
              </a:rPr>
              <a:t>aplicación</a:t>
            </a:r>
            <a:r>
              <a:rPr lang="ca-ES" altLang="es-ES" sz="1600" i="1" dirty="0">
                <a:latin typeface="Calibri" pitchFamily="34" charset="0"/>
              </a:rPr>
              <a:t> al Trastorno </a:t>
            </a:r>
            <a:r>
              <a:rPr lang="ca-ES" altLang="es-ES" sz="1600" i="1" dirty="0" err="1">
                <a:latin typeface="Calibri" pitchFamily="34" charset="0"/>
              </a:rPr>
              <a:t>Límite</a:t>
            </a:r>
            <a:r>
              <a:rPr lang="ca-ES" altLang="es-ES" sz="1600" i="1" dirty="0">
                <a:latin typeface="Calibri" pitchFamily="34" charset="0"/>
              </a:rPr>
              <a:t> de la </a:t>
            </a:r>
            <a:r>
              <a:rPr lang="ca-ES" altLang="es-ES" sz="1600" i="1" dirty="0" err="1">
                <a:latin typeface="Calibri" pitchFamily="34" charset="0"/>
              </a:rPr>
              <a:t>Personalidad</a:t>
            </a:r>
            <a:r>
              <a:rPr lang="ca-ES" altLang="es-ES" sz="1600" dirty="0">
                <a:latin typeface="Calibri" pitchFamily="34" charset="0"/>
              </a:rPr>
              <a:t>. Bilbao: DDB, 2016.</a:t>
            </a:r>
            <a:endParaRPr lang="es-ES" altLang="es-ES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6D5FFB5A-9C8D-4EC1-A107-2843852858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a-ES" dirty="0"/>
              <a:t>Moltes gràcies !</a:t>
            </a:r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13E4F238-066F-4C39-B695-32FAFDB59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245" y="4672209"/>
            <a:ext cx="10571706" cy="2642991"/>
          </a:xfrm>
        </p:spPr>
        <p:txBody>
          <a:bodyPr>
            <a:normAutofit/>
          </a:bodyPr>
          <a:lstStyle/>
          <a:p>
            <a:r>
              <a:rPr lang="ca-ES" sz="2800" dirty="0"/>
              <a:t>JOSEP CASTILLO</a:t>
            </a:r>
          </a:p>
          <a:p>
            <a:r>
              <a:rPr lang="ca-ES" sz="2800" dirty="0"/>
              <a:t>Psicòleg clínic. Associació </a:t>
            </a:r>
            <a:r>
              <a:rPr lang="ca-ES" sz="2800" dirty="0" err="1"/>
              <a:t>Invia</a:t>
            </a:r>
            <a:endParaRPr lang="ca-ES" sz="2800" dirty="0"/>
          </a:p>
          <a:p>
            <a:r>
              <a:rPr lang="ca-ES" sz="2800" dirty="0"/>
              <a:t>Facultat de Psicologia Blanquerna (URL)</a:t>
            </a:r>
          </a:p>
          <a:p>
            <a:r>
              <a:rPr lang="ca-ES" sz="2800" dirty="0"/>
              <a:t>jcastillo@invia.cat</a:t>
            </a:r>
          </a:p>
          <a:p>
            <a:endParaRPr lang="ca-ES" sz="2800" dirty="0"/>
          </a:p>
        </p:txBody>
      </p:sp>
    </p:spTree>
    <p:extLst>
      <p:ext uri="{BB962C8B-B14F-4D97-AF65-F5344CB8AC3E}">
        <p14:creationId xmlns:p14="http://schemas.microsoft.com/office/powerpoint/2010/main" val="550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48171-398B-45FF-91C7-119F219D1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78" y="364421"/>
            <a:ext cx="7766137" cy="883355"/>
          </a:xfrm>
        </p:spPr>
        <p:txBody>
          <a:bodyPr>
            <a:normAutofit/>
          </a:bodyPr>
          <a:lstStyle/>
          <a:p>
            <a:r>
              <a:rPr lang="ca-ES" dirty="0" smtClean="0">
                <a:latin typeface="+mn-lt"/>
              </a:rPr>
              <a:t>Índex</a:t>
            </a:r>
            <a:endParaRPr lang="ca-ES" dirty="0">
              <a:latin typeface="+mn-lt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EBDB9AF-4A40-4133-9AB5-DFCC53E88972}"/>
              </a:ext>
            </a:extLst>
          </p:cNvPr>
          <p:cNvSpPr/>
          <p:nvPr/>
        </p:nvSpPr>
        <p:spPr>
          <a:xfrm>
            <a:off x="325677" y="1046303"/>
            <a:ext cx="1033787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 fontAlgn="base">
              <a:buFontTx/>
              <a:buChar char="-"/>
            </a:pPr>
            <a:r>
              <a:rPr lang="ca-ES" sz="3200" dirty="0" smtClean="0"/>
              <a:t>Procés d’avaluació</a:t>
            </a:r>
          </a:p>
          <a:p>
            <a:pPr marL="285744" indent="-285744" fontAlgn="base">
              <a:buFontTx/>
              <a:buChar char="-"/>
            </a:pPr>
            <a:r>
              <a:rPr lang="ca-ES" sz="3200" dirty="0" smtClean="0"/>
              <a:t>Aferrament</a:t>
            </a:r>
          </a:p>
          <a:p>
            <a:pPr marL="742944" lvl="1" indent="-285744" fontAlgn="base">
              <a:buFontTx/>
              <a:buChar char="-"/>
            </a:pPr>
            <a:r>
              <a:rPr lang="ca-ES" sz="3200" dirty="0" smtClean="0"/>
              <a:t>Aferrament i maltractament</a:t>
            </a:r>
          </a:p>
          <a:p>
            <a:pPr marL="742944" lvl="1" indent="-285744" fontAlgn="base">
              <a:buFontTx/>
              <a:buChar char="-"/>
            </a:pPr>
            <a:r>
              <a:rPr lang="ca-ES" sz="3200" dirty="0" smtClean="0"/>
              <a:t>Aferrament i psicopatologia</a:t>
            </a:r>
          </a:p>
          <a:p>
            <a:pPr marL="742944" lvl="1" indent="-285744" fontAlgn="base">
              <a:buFontTx/>
              <a:buChar char="-"/>
            </a:pPr>
            <a:r>
              <a:rPr lang="ca-ES" sz="3200" dirty="0" smtClean="0"/>
              <a:t>Vincle </a:t>
            </a:r>
            <a:r>
              <a:rPr lang="ca-ES" sz="3200" dirty="0"/>
              <a:t>establert des del inici de  la vida </a:t>
            </a:r>
          </a:p>
          <a:p>
            <a:pPr marL="285744" indent="-285744" fontAlgn="base">
              <a:buFontTx/>
              <a:buChar char="-"/>
            </a:pPr>
            <a:r>
              <a:rPr lang="ca-ES" sz="3200" dirty="0" smtClean="0"/>
              <a:t>Psicoteràpia</a:t>
            </a:r>
          </a:p>
          <a:p>
            <a:pPr marL="742944" lvl="1" indent="-285744" fontAlgn="base">
              <a:buFontTx/>
              <a:buChar char="-"/>
            </a:pPr>
            <a:r>
              <a:rPr lang="ca-ES" sz="3200" dirty="0" smtClean="0"/>
              <a:t>Aferrament i psicoteràpia</a:t>
            </a:r>
          </a:p>
          <a:p>
            <a:pPr marL="742944" lvl="1" indent="-285744" fontAlgn="base">
              <a:buFontTx/>
              <a:buChar char="-"/>
            </a:pPr>
            <a:r>
              <a:rPr lang="ca-ES" sz="3200" dirty="0" smtClean="0"/>
              <a:t>Psicoteràpia de suport</a:t>
            </a:r>
          </a:p>
          <a:p>
            <a:pPr marL="742944" lvl="1" indent="-285744" fontAlgn="base">
              <a:buFontTx/>
              <a:buChar char="-"/>
            </a:pPr>
            <a:r>
              <a:rPr lang="ca-ES" sz="3200" dirty="0" smtClean="0"/>
              <a:t>Psicoteràpia psicoanalítica focal i breu</a:t>
            </a:r>
          </a:p>
          <a:p>
            <a:pPr marL="1200144" lvl="2" indent="-285744" fontAlgn="base">
              <a:buFontTx/>
              <a:buChar char="-"/>
            </a:pPr>
            <a:r>
              <a:rPr lang="ca-ES" sz="3200" dirty="0" smtClean="0"/>
              <a:t>Focus: Patrons de relació (CCRT)</a:t>
            </a:r>
          </a:p>
          <a:p>
            <a:pPr marL="1200144" lvl="2" indent="-285744" fontAlgn="base">
              <a:buFontTx/>
              <a:buChar char="-"/>
            </a:pPr>
            <a:r>
              <a:rPr lang="ca-ES" sz="3200" dirty="0" smtClean="0"/>
              <a:t>Funció reflexiva i processos de regulació</a:t>
            </a:r>
          </a:p>
        </p:txBody>
      </p:sp>
    </p:spTree>
    <p:extLst>
      <p:ext uri="{BB962C8B-B14F-4D97-AF65-F5344CB8AC3E}">
        <p14:creationId xmlns:p14="http://schemas.microsoft.com/office/powerpoint/2010/main" val="195845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995841" y="2890450"/>
            <a:ext cx="5428832" cy="1325563"/>
          </a:xfrm>
        </p:spPr>
        <p:txBody>
          <a:bodyPr>
            <a:normAutofit/>
          </a:bodyPr>
          <a:lstStyle/>
          <a:p>
            <a:r>
              <a:rPr lang="ca-ES" sz="4800" b="1" dirty="0" smtClean="0"/>
              <a:t>PROCÉS D’AVALUACIÓ</a:t>
            </a:r>
            <a:endParaRPr lang="ca-E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7D35F-79BB-4FC8-ABE2-E1FA50C8E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52" y="269170"/>
            <a:ext cx="7029091" cy="725441"/>
          </a:xfrm>
        </p:spPr>
        <p:txBody>
          <a:bodyPr/>
          <a:lstStyle/>
          <a:p>
            <a:r>
              <a:rPr lang="ca-ES" dirty="0"/>
              <a:t>Procés d’Avaluació </a:t>
            </a:r>
            <a:r>
              <a:rPr lang="ca-ES" sz="2400" dirty="0"/>
              <a:t>(Castillo, 2017)</a:t>
            </a:r>
            <a:endParaRPr lang="ca-E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75FA17F-F69F-4792-B9AC-8F62C4133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163" y="1825625"/>
            <a:ext cx="7763329" cy="43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a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5C422B9-F563-4713-9590-43A8A4349EDE}"/>
              </a:ext>
            </a:extLst>
          </p:cNvPr>
          <p:cNvSpPr txBox="1"/>
          <p:nvPr/>
        </p:nvSpPr>
        <p:spPr>
          <a:xfrm>
            <a:off x="176465" y="1095716"/>
            <a:ext cx="437949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2800" dirty="0"/>
              <a:t>PRIMERA ENTREVISTA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D9686B6-B697-43DA-B179-B55CBF7814FD}"/>
              </a:ext>
            </a:extLst>
          </p:cNvPr>
          <p:cNvSpPr txBox="1"/>
          <p:nvPr/>
        </p:nvSpPr>
        <p:spPr>
          <a:xfrm>
            <a:off x="192509" y="2313888"/>
            <a:ext cx="4350570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2800" dirty="0"/>
              <a:t>ENTREVISTA BIOGRÀFICA-ANAMNESI</a:t>
            </a:r>
          </a:p>
          <a:p>
            <a:r>
              <a:rPr lang="ca-ES" sz="2400" dirty="0"/>
              <a:t>Descripció (mare, pare, parella...) i auto-descripció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760D1D7-8E1C-4A82-A123-4BBAD190B89D}"/>
              </a:ext>
            </a:extLst>
          </p:cNvPr>
          <p:cNvSpPr txBox="1"/>
          <p:nvPr/>
        </p:nvSpPr>
        <p:spPr>
          <a:xfrm>
            <a:off x="208549" y="4746666"/>
            <a:ext cx="4379495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2800" dirty="0"/>
              <a:t>TESTS</a:t>
            </a:r>
          </a:p>
          <a:p>
            <a:r>
              <a:rPr lang="ca-ES" sz="2400" dirty="0"/>
              <a:t>CR: Aferrament</a:t>
            </a:r>
          </a:p>
          <a:p>
            <a:r>
              <a:rPr lang="ca-ES" sz="2400" dirty="0"/>
              <a:t>SCL-90-R: </a:t>
            </a:r>
            <a:r>
              <a:rPr lang="ca-ES" sz="2400" dirty="0" err="1"/>
              <a:t>Símpt</a:t>
            </a:r>
            <a:r>
              <a:rPr lang="ca-ES" sz="2400" dirty="0"/>
              <a:t>. </a:t>
            </a:r>
            <a:r>
              <a:rPr lang="ca-ES" sz="2400" dirty="0" err="1"/>
              <a:t>Psicopatol</a:t>
            </a:r>
            <a:r>
              <a:rPr lang="ca-ES" sz="2400" dirty="0"/>
              <a:t>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D56DB63-E4B8-49E6-B728-8F3443966B29}"/>
              </a:ext>
            </a:extLst>
          </p:cNvPr>
          <p:cNvSpPr txBox="1"/>
          <p:nvPr/>
        </p:nvSpPr>
        <p:spPr>
          <a:xfrm>
            <a:off x="5245771" y="3189949"/>
            <a:ext cx="2358190" cy="1015663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2800" dirty="0"/>
              <a:t>FORMULACIÓ </a:t>
            </a:r>
          </a:p>
          <a:p>
            <a:pPr algn="ctr"/>
            <a:r>
              <a:rPr lang="ca-ES" sz="2800" dirty="0"/>
              <a:t>CLÍNICA </a:t>
            </a:r>
            <a:r>
              <a:rPr lang="ca-ES" sz="3200" b="1" dirty="0">
                <a:solidFill>
                  <a:srgbClr val="FF0000"/>
                </a:solidFill>
              </a:rPr>
              <a:t>*</a:t>
            </a:r>
            <a:endParaRPr lang="ca-ES" sz="2800" b="1" dirty="0">
              <a:solidFill>
                <a:srgbClr val="FF0000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1619764-7DC3-4999-88FB-113987035726}"/>
              </a:ext>
            </a:extLst>
          </p:cNvPr>
          <p:cNvSpPr txBox="1"/>
          <p:nvPr/>
        </p:nvSpPr>
        <p:spPr>
          <a:xfrm>
            <a:off x="8152552" y="3013283"/>
            <a:ext cx="384693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2800" dirty="0"/>
              <a:t>ENTREVISTA de </a:t>
            </a:r>
          </a:p>
          <a:p>
            <a:pPr algn="ctr"/>
            <a:r>
              <a:rPr lang="ca-ES" sz="2800" dirty="0"/>
              <a:t>DEVOLUCIÓ</a:t>
            </a:r>
          </a:p>
          <a:p>
            <a:pPr algn="ctr"/>
            <a:r>
              <a:rPr lang="ca-ES" sz="2800" dirty="0"/>
              <a:t>INDICACIÓ TERAPÈUTICA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FB33E23B-E99D-495D-859E-C3B90AA025E6}"/>
              </a:ext>
            </a:extLst>
          </p:cNvPr>
          <p:cNvCxnSpPr>
            <a:stCxn id="7" idx="3"/>
            <a:endCxn id="10" idx="1"/>
          </p:cNvCxnSpPr>
          <p:nvPr/>
        </p:nvCxnSpPr>
        <p:spPr>
          <a:xfrm>
            <a:off x="4555960" y="1357326"/>
            <a:ext cx="689811" cy="234045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E38C37F9-81EB-44DA-ACF9-ED5C01E5E8C2}"/>
              </a:ext>
            </a:extLst>
          </p:cNvPr>
          <p:cNvCxnSpPr>
            <a:cxnSpLocks/>
            <a:stCxn id="8" idx="3"/>
            <a:endCxn id="10" idx="1"/>
          </p:cNvCxnSpPr>
          <p:nvPr/>
        </p:nvCxnSpPr>
        <p:spPr>
          <a:xfrm>
            <a:off x="4543079" y="3160274"/>
            <a:ext cx="702692" cy="53750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676DC93D-AD63-4C37-8B8C-D78807D02AC0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4588044" y="3697781"/>
            <a:ext cx="657727" cy="16798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A16B2F20-06C4-4611-962D-56B4A4C427AB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7603961" y="3697781"/>
            <a:ext cx="548591" cy="8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00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48171-398B-45FF-91C7-119F219D1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039" y="364421"/>
            <a:ext cx="8075612" cy="883355"/>
          </a:xfrm>
        </p:spPr>
        <p:txBody>
          <a:bodyPr>
            <a:normAutofit fontScale="90000"/>
          </a:bodyPr>
          <a:lstStyle/>
          <a:p>
            <a:r>
              <a:rPr lang="ca-ES" dirty="0"/>
              <a:t>Procés d’Avaluació: Formulació clínica (exemple)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E330F4-0F07-40DA-985D-D623AB37825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43000"/>
            <a:ext cx="10127293" cy="5486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endParaRPr lang="ca-ES" altLang="es-ES" sz="2400" dirty="0"/>
          </a:p>
          <a:p>
            <a:pPr marL="0" indent="0">
              <a:lnSpc>
                <a:spcPct val="80000"/>
              </a:lnSpc>
              <a:buNone/>
            </a:pPr>
            <a:endParaRPr lang="ca-ES" altLang="es-ES" sz="2400" dirty="0"/>
          </a:p>
          <a:p>
            <a:pPr marL="0" indent="0">
              <a:lnSpc>
                <a:spcPct val="80000"/>
              </a:lnSpc>
              <a:buNone/>
            </a:pPr>
            <a:endParaRPr lang="ca-ES" altLang="es-ES" sz="2400" dirty="0"/>
          </a:p>
          <a:p>
            <a:pPr marL="0" indent="0">
              <a:lnSpc>
                <a:spcPct val="80000"/>
              </a:lnSpc>
              <a:buNone/>
            </a:pPr>
            <a:endParaRPr lang="ca-ES" altLang="es-ES" sz="2400" dirty="0"/>
          </a:p>
        </p:txBody>
      </p:sp>
      <p:sp>
        <p:nvSpPr>
          <p:cNvPr id="5" name="5 Marcador de contenido">
            <a:extLst>
              <a:ext uri="{FF2B5EF4-FFF2-40B4-BE49-F238E27FC236}">
                <a16:creationId xmlns:a16="http://schemas.microsoft.com/office/drawing/2014/main" id="{DBEDF488-DF3E-440F-A20D-FB42E2D7D521}"/>
              </a:ext>
            </a:extLst>
          </p:cNvPr>
          <p:cNvSpPr txBox="1">
            <a:spLocks noChangeArrowheads="1"/>
          </p:cNvSpPr>
          <p:nvPr/>
        </p:nvSpPr>
        <p:spPr>
          <a:xfrm>
            <a:off x="1888841" y="1219200"/>
            <a:ext cx="7847012" cy="5486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es-ES" altLang="es-ES" dirty="0">
              <a:latin typeface="Calibri" panose="020F0502020204030204" pitchFamily="34" charset="0"/>
            </a:endParaRPr>
          </a:p>
          <a:p>
            <a:pPr algn="ctr">
              <a:buFontTx/>
              <a:buNone/>
            </a:pPr>
            <a:endParaRPr lang="es-ES" altLang="es-ES" dirty="0">
              <a:latin typeface="Calibri" panose="020F0502020204030204" pitchFamily="34" charset="0"/>
            </a:endParaRPr>
          </a:p>
          <a:p>
            <a:pPr algn="ctr">
              <a:buFontTx/>
              <a:buNone/>
            </a:pPr>
            <a:endParaRPr lang="es-ES" altLang="es-ES" dirty="0">
              <a:latin typeface="Calibri" panose="020F0502020204030204" pitchFamily="34" charset="0"/>
            </a:endParaRPr>
          </a:p>
          <a:p>
            <a:pPr algn="ctr">
              <a:buFontTx/>
              <a:buNone/>
            </a:pPr>
            <a:endParaRPr lang="es-ES" altLang="es-ES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ctr">
              <a:buFontTx/>
              <a:buNone/>
            </a:pPr>
            <a:endParaRPr lang="es-ES" altLang="es-ES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ctr">
              <a:buFontTx/>
              <a:buNone/>
            </a:pPr>
            <a:endParaRPr lang="es-ES" altLang="es-ES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ctr">
              <a:buFontTx/>
              <a:buNone/>
            </a:pPr>
            <a:endParaRPr lang="es-ES" altLang="es-ES" dirty="0">
              <a:latin typeface="Calibri" panose="020F050202020403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D2E79E-25A1-47D8-99FF-A1329794A834}"/>
              </a:ext>
            </a:extLst>
          </p:cNvPr>
          <p:cNvSpPr txBox="1"/>
          <p:nvPr/>
        </p:nvSpPr>
        <p:spPr>
          <a:xfrm>
            <a:off x="6156499" y="1077240"/>
            <a:ext cx="3569917" cy="92333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dirty="0"/>
              <a:t>Maltractament del pare</a:t>
            </a:r>
          </a:p>
          <a:p>
            <a:pPr algn="ctr"/>
            <a:r>
              <a:rPr lang="ca-ES" dirty="0"/>
              <a:t>Testimoni de violència pare – mare</a:t>
            </a:r>
          </a:p>
          <a:p>
            <a:pPr algn="ctr"/>
            <a:r>
              <a:rPr lang="ca-ES" dirty="0"/>
              <a:t>Sentiment d’abandonament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3912E81-E1C1-42B6-BA0A-63A1552671B0}"/>
              </a:ext>
            </a:extLst>
          </p:cNvPr>
          <p:cNvSpPr txBox="1"/>
          <p:nvPr/>
        </p:nvSpPr>
        <p:spPr>
          <a:xfrm>
            <a:off x="3177983" y="3161971"/>
            <a:ext cx="4191792" cy="92333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dirty="0"/>
              <a:t>AFERRAMENT TEMORÓS (Self- / Altres -)</a:t>
            </a:r>
          </a:p>
          <a:p>
            <a:pPr algn="ctr"/>
            <a:r>
              <a:rPr lang="ca-ES" dirty="0"/>
              <a:t>DUBTES – DESCONFIANÇA</a:t>
            </a:r>
          </a:p>
          <a:p>
            <a:pPr algn="ctr"/>
            <a:r>
              <a:rPr lang="ca-ES" dirty="0"/>
              <a:t>Confusió – “Estic perduda”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8B3081E-499A-499D-A030-3D569E464571}"/>
              </a:ext>
            </a:extLst>
          </p:cNvPr>
          <p:cNvSpPr txBox="1"/>
          <p:nvPr/>
        </p:nvSpPr>
        <p:spPr>
          <a:xfrm>
            <a:off x="4074306" y="5430346"/>
            <a:ext cx="1929504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dirty="0"/>
              <a:t>Desànim</a:t>
            </a:r>
          </a:p>
          <a:p>
            <a:pPr algn="ctr"/>
            <a:r>
              <a:rPr lang="ca-ES" dirty="0" err="1"/>
              <a:t>Simpt</a:t>
            </a:r>
            <a:r>
              <a:rPr lang="ca-ES" dirty="0"/>
              <a:t>. depressiva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8F0B1AE-C336-4EA8-8E68-08301778DD5C}"/>
              </a:ext>
            </a:extLst>
          </p:cNvPr>
          <p:cNvSpPr txBox="1"/>
          <p:nvPr/>
        </p:nvSpPr>
        <p:spPr>
          <a:xfrm>
            <a:off x="6166782" y="2383355"/>
            <a:ext cx="3544867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b="1" dirty="0"/>
              <a:t>QUÍ SÓC? COM SÓN ELS ALTRES?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6B76FAE-EC90-4D8C-A065-13A77B1CFE41}"/>
              </a:ext>
            </a:extLst>
          </p:cNvPr>
          <p:cNvSpPr txBox="1"/>
          <p:nvPr/>
        </p:nvSpPr>
        <p:spPr>
          <a:xfrm>
            <a:off x="7699643" y="3174497"/>
            <a:ext cx="4345236" cy="92333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dirty="0"/>
              <a:t>CAPACITAT de DONAR i de REBRE</a:t>
            </a:r>
          </a:p>
          <a:p>
            <a:r>
              <a:rPr lang="ca-ES" dirty="0"/>
              <a:t>“</a:t>
            </a:r>
            <a:r>
              <a:rPr lang="ca-ES" dirty="0" err="1"/>
              <a:t>Campeona</a:t>
            </a:r>
            <a:r>
              <a:rPr lang="ca-ES" dirty="0"/>
              <a:t>”, força-vehemència</a:t>
            </a:r>
          </a:p>
          <a:p>
            <a:r>
              <a:rPr lang="ca-ES" dirty="0"/>
              <a:t>Bones experiències de relació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B1429FE-D80A-4BB0-94CC-EE3A4698722B}"/>
              </a:ext>
            </a:extLst>
          </p:cNvPr>
          <p:cNvSpPr txBox="1"/>
          <p:nvPr/>
        </p:nvSpPr>
        <p:spPr>
          <a:xfrm>
            <a:off x="1836071" y="5396189"/>
            <a:ext cx="1711891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dirty="0" err="1"/>
              <a:t>Tr</a:t>
            </a:r>
            <a:r>
              <a:rPr lang="ca-ES" dirty="0"/>
              <a:t>. per Estrès Post-traumàtic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F737ACD-A87F-4047-B2E6-6ACB5F6E1E22}"/>
              </a:ext>
            </a:extLst>
          </p:cNvPr>
          <p:cNvSpPr txBox="1"/>
          <p:nvPr/>
        </p:nvSpPr>
        <p:spPr>
          <a:xfrm>
            <a:off x="5444505" y="4238539"/>
            <a:ext cx="4191792" cy="92333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a-ES" dirty="0"/>
              <a:t>Necessitat de </a:t>
            </a:r>
          </a:p>
          <a:p>
            <a:pPr marL="285744" indent="-285744">
              <a:buFontTx/>
              <a:buChar char="-"/>
            </a:pPr>
            <a:r>
              <a:rPr lang="ca-ES" dirty="0"/>
              <a:t>REGULAR la DISTÀNCIA INTERPERSONAL</a:t>
            </a:r>
          </a:p>
          <a:p>
            <a:pPr marL="285744" indent="-285744">
              <a:buFontTx/>
              <a:buChar char="-"/>
            </a:pPr>
            <a:r>
              <a:rPr lang="ca-ES" dirty="0"/>
              <a:t>CLARIFICAR AUTOCONCEPTE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44CF6E2-1221-43F2-8C35-A8F4E8364437}"/>
              </a:ext>
            </a:extLst>
          </p:cNvPr>
          <p:cNvSpPr txBox="1"/>
          <p:nvPr/>
        </p:nvSpPr>
        <p:spPr>
          <a:xfrm>
            <a:off x="9842216" y="5204463"/>
            <a:ext cx="1929504" cy="92333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dirty="0"/>
              <a:t>Estabilitat Regulació de les emocions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7FCD8955-130C-44BD-A4D0-81EC066B4317}"/>
              </a:ext>
            </a:extLst>
          </p:cNvPr>
          <p:cNvCxnSpPr>
            <a:stCxn id="6" idx="1"/>
          </p:cNvCxnSpPr>
          <p:nvPr/>
        </p:nvCxnSpPr>
        <p:spPr>
          <a:xfrm flipH="1">
            <a:off x="2787427" y="1538905"/>
            <a:ext cx="3369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B1D2DE2-8A43-4B0A-B252-8FED042B1850}"/>
              </a:ext>
            </a:extLst>
          </p:cNvPr>
          <p:cNvSpPr txBox="1"/>
          <p:nvPr/>
        </p:nvSpPr>
        <p:spPr>
          <a:xfrm rot="5400000">
            <a:off x="832284" y="968937"/>
            <a:ext cx="430887" cy="10751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ca-ES" sz="1600" dirty="0"/>
              <a:t>BIOGRAFIA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2A6F18D-D6FE-4E6A-9367-1FC11D26C059}"/>
              </a:ext>
            </a:extLst>
          </p:cNvPr>
          <p:cNvSpPr txBox="1"/>
          <p:nvPr/>
        </p:nvSpPr>
        <p:spPr>
          <a:xfrm rot="5400000">
            <a:off x="605935" y="2445178"/>
            <a:ext cx="923330" cy="1977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ca-ES" sz="1600" dirty="0"/>
              <a:t>AFERRAMENT  PERSONALITAT</a:t>
            </a:r>
          </a:p>
          <a:p>
            <a:pPr algn="ctr"/>
            <a:r>
              <a:rPr lang="ca-ES" sz="1600" dirty="0"/>
              <a:t>PATRONS DE RELACIÓ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3C5F2E6-D27A-43A6-9356-A76E83A9791E}"/>
              </a:ext>
            </a:extLst>
          </p:cNvPr>
          <p:cNvSpPr txBox="1"/>
          <p:nvPr/>
        </p:nvSpPr>
        <p:spPr>
          <a:xfrm rot="5400000">
            <a:off x="813712" y="5069627"/>
            <a:ext cx="430887" cy="12633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ca-ES" sz="1600" dirty="0"/>
              <a:t>SÍMPTOMES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4B093739-7816-4791-A477-FFB4D5DB2891}"/>
              </a:ext>
            </a:extLst>
          </p:cNvPr>
          <p:cNvCxnSpPr/>
          <p:nvPr/>
        </p:nvCxnSpPr>
        <p:spPr>
          <a:xfrm flipH="1">
            <a:off x="2765727" y="1538905"/>
            <a:ext cx="21700" cy="3857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0843FA2E-6490-4255-8E32-8EE7CE82480C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7939216" y="2000570"/>
            <a:ext cx="2242" cy="382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9AF842AC-0E95-4E9F-9873-19A8D3B09653}"/>
              </a:ext>
            </a:extLst>
          </p:cNvPr>
          <p:cNvCxnSpPr>
            <a:stCxn id="9" idx="2"/>
            <a:endCxn id="7" idx="0"/>
          </p:cNvCxnSpPr>
          <p:nvPr/>
        </p:nvCxnSpPr>
        <p:spPr>
          <a:xfrm flipH="1">
            <a:off x="5273879" y="2752687"/>
            <a:ext cx="2665337" cy="409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3D9A9ED3-676E-409B-AE40-9C2F88D594E6}"/>
              </a:ext>
            </a:extLst>
          </p:cNvPr>
          <p:cNvCxnSpPr>
            <a:stCxn id="9" idx="2"/>
            <a:endCxn id="10" idx="0"/>
          </p:cNvCxnSpPr>
          <p:nvPr/>
        </p:nvCxnSpPr>
        <p:spPr>
          <a:xfrm>
            <a:off x="7939216" y="2752687"/>
            <a:ext cx="1933045" cy="421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F917AC5F-56C4-433E-A54A-0C31E93272AF}"/>
              </a:ext>
            </a:extLst>
          </p:cNvPr>
          <p:cNvCxnSpPr>
            <a:cxnSpLocks/>
          </p:cNvCxnSpPr>
          <p:nvPr/>
        </p:nvCxnSpPr>
        <p:spPr>
          <a:xfrm>
            <a:off x="4272197" y="4092315"/>
            <a:ext cx="14990" cy="1334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349E5B0C-D5E5-46F1-A5CF-3041776098B3}"/>
              </a:ext>
            </a:extLst>
          </p:cNvPr>
          <p:cNvCxnSpPr>
            <a:stCxn id="12" idx="1"/>
            <a:endCxn id="11" idx="0"/>
          </p:cNvCxnSpPr>
          <p:nvPr/>
        </p:nvCxnSpPr>
        <p:spPr>
          <a:xfrm flipH="1">
            <a:off x="2692017" y="4700204"/>
            <a:ext cx="2752488" cy="69598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740FA2DA-EA6E-42FA-B5D0-ECE936CBD64D}"/>
              </a:ext>
            </a:extLst>
          </p:cNvPr>
          <p:cNvCxnSpPr>
            <a:stCxn id="10" idx="2"/>
            <a:endCxn id="13" idx="0"/>
          </p:cNvCxnSpPr>
          <p:nvPr/>
        </p:nvCxnSpPr>
        <p:spPr>
          <a:xfrm>
            <a:off x="9872261" y="4097827"/>
            <a:ext cx="934707" cy="1106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FE00DE95-8C74-459E-BB73-3C05DA51989D}"/>
              </a:ext>
            </a:extLst>
          </p:cNvPr>
          <p:cNvCxnSpPr>
            <a:stCxn id="12" idx="3"/>
            <a:endCxn id="13" idx="0"/>
          </p:cNvCxnSpPr>
          <p:nvPr/>
        </p:nvCxnSpPr>
        <p:spPr>
          <a:xfrm>
            <a:off x="9636297" y="4700204"/>
            <a:ext cx="1170671" cy="504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AC6C8EB2-47CE-4A31-9F6F-5924506155F0}"/>
              </a:ext>
            </a:extLst>
          </p:cNvPr>
          <p:cNvCxnSpPr>
            <a:stCxn id="12" idx="1"/>
          </p:cNvCxnSpPr>
          <p:nvPr/>
        </p:nvCxnSpPr>
        <p:spPr>
          <a:xfrm flipH="1">
            <a:off x="5141617" y="4700204"/>
            <a:ext cx="302888" cy="77120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echa abajo 14"/>
          <p:cNvSpPr/>
          <p:nvPr/>
        </p:nvSpPr>
        <p:spPr>
          <a:xfrm>
            <a:off x="879150" y="1730630"/>
            <a:ext cx="235974" cy="124154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0" name="Flecha abajo 29"/>
          <p:cNvSpPr/>
          <p:nvPr/>
        </p:nvSpPr>
        <p:spPr>
          <a:xfrm>
            <a:off x="872092" y="3886200"/>
            <a:ext cx="210451" cy="159964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01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983393" y="2890450"/>
            <a:ext cx="5428832" cy="1325563"/>
          </a:xfrm>
        </p:spPr>
        <p:txBody>
          <a:bodyPr>
            <a:normAutofit/>
          </a:bodyPr>
          <a:lstStyle/>
          <a:p>
            <a:r>
              <a:rPr lang="ca-ES" sz="4800" b="1" dirty="0" smtClean="0"/>
              <a:t>AFERRAMENT</a:t>
            </a:r>
            <a:endParaRPr lang="ca-E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48171-398B-45FF-91C7-119F219D1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78" y="364421"/>
            <a:ext cx="7766137" cy="883355"/>
          </a:xfrm>
        </p:spPr>
        <p:txBody>
          <a:bodyPr>
            <a:normAutofit fontScale="90000"/>
          </a:bodyPr>
          <a:lstStyle/>
          <a:p>
            <a:r>
              <a:rPr lang="ca-ES" dirty="0">
                <a:latin typeface="+mn-lt"/>
              </a:rPr>
              <a:t>Aferrament </a:t>
            </a:r>
            <a:r>
              <a:rPr lang="ca-ES" dirty="0">
                <a:solidFill>
                  <a:srgbClr val="FF0000"/>
                </a:solidFill>
                <a:latin typeface="+mn-lt"/>
              </a:rPr>
              <a:t>*</a:t>
            </a:r>
            <a:r>
              <a:rPr lang="ca-ES" dirty="0">
                <a:latin typeface="+mn-lt"/>
              </a:rPr>
              <a:t> (</a:t>
            </a:r>
            <a:r>
              <a:rPr lang="ca-ES" i="1" dirty="0">
                <a:latin typeface="+mn-lt"/>
              </a:rPr>
              <a:t>apego, </a:t>
            </a:r>
            <a:r>
              <a:rPr lang="ca-ES" i="1" dirty="0" err="1">
                <a:latin typeface="+mn-lt"/>
              </a:rPr>
              <a:t>attachment</a:t>
            </a:r>
            <a:r>
              <a:rPr lang="ca-ES" dirty="0">
                <a:latin typeface="+mn-lt"/>
              </a:rPr>
              <a:t>) </a:t>
            </a:r>
            <a:r>
              <a:rPr lang="ca-ES" sz="2200" dirty="0">
                <a:latin typeface="+mn-lt"/>
              </a:rPr>
              <a:t>(</a:t>
            </a:r>
            <a:r>
              <a:rPr lang="ca-ES" sz="2200" dirty="0" err="1">
                <a:latin typeface="+mn-lt"/>
              </a:rPr>
              <a:t>Bowlby</a:t>
            </a:r>
            <a:r>
              <a:rPr lang="ca-ES" sz="2200" dirty="0">
                <a:latin typeface="+mn-lt"/>
              </a:rPr>
              <a:t>, 1988)</a:t>
            </a:r>
            <a:endParaRPr lang="ca-ES" dirty="0">
              <a:latin typeface="+mn-lt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EBDB9AF-4A40-4133-9AB5-DFCC53E88972}"/>
              </a:ext>
            </a:extLst>
          </p:cNvPr>
          <p:cNvSpPr/>
          <p:nvPr/>
        </p:nvSpPr>
        <p:spPr>
          <a:xfrm>
            <a:off x="325677" y="1046303"/>
            <a:ext cx="1033787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 fontAlgn="base">
              <a:buFontTx/>
              <a:buChar char="-"/>
            </a:pPr>
            <a:r>
              <a:rPr lang="ca-ES" sz="3200" dirty="0"/>
              <a:t>Vincle establert des del inici de  la vida </a:t>
            </a:r>
          </a:p>
          <a:p>
            <a:pPr marL="285744" indent="-285744" fontAlgn="base">
              <a:buFontTx/>
              <a:buChar char="-"/>
            </a:pPr>
            <a:r>
              <a:rPr lang="ca-ES" sz="3200" dirty="0">
                <a:solidFill>
                  <a:srgbClr val="FF0000"/>
                </a:solidFill>
              </a:rPr>
              <a:t>Proximitat</a:t>
            </a:r>
            <a:r>
              <a:rPr lang="ca-ES" sz="3200" dirty="0"/>
              <a:t> per experimentar </a:t>
            </a:r>
            <a:r>
              <a:rPr lang="ca-ES" sz="3200" dirty="0">
                <a:solidFill>
                  <a:srgbClr val="FF0000"/>
                </a:solidFill>
              </a:rPr>
              <a:t>seguretat i protecció</a:t>
            </a:r>
          </a:p>
          <a:p>
            <a:pPr marL="742944" lvl="1" indent="-285744" fontAlgn="base">
              <a:buFontTx/>
              <a:buChar char="-"/>
            </a:pPr>
            <a:r>
              <a:rPr lang="ca-ES" sz="3200" dirty="0">
                <a:solidFill>
                  <a:srgbClr val="FF0000"/>
                </a:solidFill>
              </a:rPr>
              <a:t>Base segura / Refugi</a:t>
            </a:r>
          </a:p>
          <a:p>
            <a:pPr marL="285744" indent="-285744" fontAlgn="base">
              <a:buFontTx/>
              <a:buChar char="-"/>
            </a:pPr>
            <a:r>
              <a:rPr lang="ca-ES" sz="3200" dirty="0"/>
              <a:t>Tipus d’aferrament segur/insegur: associat a la </a:t>
            </a:r>
            <a:r>
              <a:rPr lang="ca-ES" sz="3200" dirty="0">
                <a:solidFill>
                  <a:srgbClr val="FF0000"/>
                </a:solidFill>
              </a:rPr>
              <a:t>resposta sensible</a:t>
            </a:r>
            <a:r>
              <a:rPr lang="ca-ES" sz="3200" b="1" dirty="0">
                <a:solidFill>
                  <a:srgbClr val="FF0000"/>
                </a:solidFill>
              </a:rPr>
              <a:t> </a:t>
            </a:r>
            <a:r>
              <a:rPr lang="ca-ES" sz="3200" dirty="0"/>
              <a:t>o no de les figures d’aferrament</a:t>
            </a:r>
          </a:p>
          <a:p>
            <a:pPr marL="285744" indent="-285744" fontAlgn="base">
              <a:buFontTx/>
              <a:buChar char="-"/>
            </a:pPr>
            <a:r>
              <a:rPr lang="ca-ES" altLang="es-ES" sz="3200" dirty="0">
                <a:solidFill>
                  <a:srgbClr val="FF0000"/>
                </a:solidFill>
              </a:rPr>
              <a:t>Models Operatius Interns (MOI)</a:t>
            </a:r>
            <a:r>
              <a:rPr lang="ca-ES" altLang="es-ES" sz="3200" dirty="0"/>
              <a:t>: </a:t>
            </a:r>
          </a:p>
          <a:p>
            <a:pPr marL="742932" lvl="1" indent="-285744" fontAlgn="base">
              <a:buFontTx/>
              <a:buChar char="-"/>
            </a:pPr>
            <a:r>
              <a:rPr lang="ca-ES" altLang="es-ES" sz="3200" dirty="0"/>
              <a:t>Models </a:t>
            </a:r>
            <a:r>
              <a:rPr lang="ca-ES" altLang="es-ES" sz="3200" dirty="0" err="1">
                <a:solidFill>
                  <a:srgbClr val="FF0000"/>
                </a:solidFill>
              </a:rPr>
              <a:t>cognitivo</a:t>
            </a:r>
            <a:r>
              <a:rPr lang="ca-ES" altLang="es-ES" sz="3200" dirty="0">
                <a:solidFill>
                  <a:srgbClr val="FF0000"/>
                </a:solidFill>
              </a:rPr>
              <a:t>-afectius</a:t>
            </a:r>
            <a:r>
              <a:rPr lang="ca-ES" altLang="es-ES" sz="3200" dirty="0"/>
              <a:t> d’un mateix (</a:t>
            </a:r>
            <a:r>
              <a:rPr lang="ca-ES" altLang="es-ES" sz="3200" dirty="0">
                <a:solidFill>
                  <a:srgbClr val="FF0000"/>
                </a:solidFill>
              </a:rPr>
              <a:t>self</a:t>
            </a:r>
            <a:r>
              <a:rPr lang="ca-ES" altLang="es-ES" sz="3200" dirty="0"/>
              <a:t>) i dels </a:t>
            </a:r>
            <a:r>
              <a:rPr lang="ca-ES" altLang="es-ES" sz="3200" dirty="0">
                <a:solidFill>
                  <a:srgbClr val="FF0000"/>
                </a:solidFill>
              </a:rPr>
              <a:t>altres</a:t>
            </a:r>
            <a:r>
              <a:rPr lang="ca-ES" altLang="es-ES" sz="3200" dirty="0"/>
              <a:t>, que regulen, interpreten i prediuen les relacions </a:t>
            </a:r>
          </a:p>
          <a:p>
            <a:pPr marL="742932" lvl="1" indent="-285744" fontAlgn="base">
              <a:buFontTx/>
              <a:buChar char="-"/>
            </a:pPr>
            <a:r>
              <a:rPr lang="ca-ES" altLang="es-ES" sz="3200" dirty="0"/>
              <a:t>Records, creences, expectatives, estratègies i plans per assolir aferrament</a:t>
            </a:r>
          </a:p>
        </p:txBody>
      </p:sp>
    </p:spTree>
    <p:extLst>
      <p:ext uri="{BB962C8B-B14F-4D97-AF65-F5344CB8AC3E}">
        <p14:creationId xmlns:p14="http://schemas.microsoft.com/office/powerpoint/2010/main" val="195845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>
            <a:extLst>
              <a:ext uri="{FF2B5EF4-FFF2-40B4-BE49-F238E27FC236}">
                <a16:creationId xmlns:a16="http://schemas.microsoft.com/office/drawing/2014/main" id="{0BD9B35A-F48E-4DED-946C-62BDBEAA7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1552" y="244786"/>
            <a:ext cx="7029091" cy="1325563"/>
          </a:xfrm>
        </p:spPr>
        <p:txBody>
          <a:bodyPr/>
          <a:lstStyle/>
          <a:p>
            <a:r>
              <a:rPr lang="es-ES" altLang="es-ES" sz="3600" dirty="0" err="1">
                <a:latin typeface="Calibri" panose="020F0502020204030204" pitchFamily="34" charset="0"/>
              </a:rPr>
              <a:t>Aferrament</a:t>
            </a:r>
            <a:r>
              <a:rPr lang="es-ES" altLang="es-ES" sz="3600" dirty="0">
                <a:latin typeface="Calibri" panose="020F0502020204030204" pitchFamily="34" charset="0"/>
              </a:rPr>
              <a:t> i </a:t>
            </a:r>
            <a:r>
              <a:rPr lang="es-ES" altLang="es-ES" sz="3600" dirty="0" err="1">
                <a:latin typeface="Calibri" panose="020F0502020204030204" pitchFamily="34" charset="0"/>
              </a:rPr>
              <a:t>maltractament</a:t>
            </a:r>
            <a:endParaRPr lang="es-ES" altLang="es-ES" sz="36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3 Marcador de contenido">
            <a:extLst>
              <a:ext uri="{FF2B5EF4-FFF2-40B4-BE49-F238E27FC236}">
                <a16:creationId xmlns:a16="http://schemas.microsoft.com/office/drawing/2014/main" id="{48C36FEC-9D3D-465F-8516-D8665882B52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35215584"/>
              </p:ext>
            </p:extLst>
          </p:nvPr>
        </p:nvGraphicFramePr>
        <p:xfrm>
          <a:off x="914399" y="944880"/>
          <a:ext cx="9701939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3A78A179-EA4D-4730-B088-2F62908B3749}" vid="{AFE58A6E-31A6-4A3A-9970-80D938D4A07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Jornada</Template>
  <TotalTime>1773</TotalTime>
  <Words>1403</Words>
  <Application>Microsoft Office PowerPoint</Application>
  <PresentationFormat>Panorámica</PresentationFormat>
  <Paragraphs>247</Paragraphs>
  <Slides>21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Tema de Office</vt:lpstr>
      <vt:lpstr>JOVES QUE HAN PATIT MALTRACTAMENT:  AFERRAMENT I PSICOTERÀPIA</vt:lpstr>
      <vt:lpstr>Presentación de PowerPoint</vt:lpstr>
      <vt:lpstr>Índex</vt:lpstr>
      <vt:lpstr>PROCÉS D’AVALUACIÓ</vt:lpstr>
      <vt:lpstr>Procés d’Avaluació (Castillo, 2017)</vt:lpstr>
      <vt:lpstr>Procés d’Avaluació: Formulació clínica (exemple) </vt:lpstr>
      <vt:lpstr>AFERRAMENT</vt:lpstr>
      <vt:lpstr>Aferrament * (apego, attachment) (Bowlby, 1988)</vt:lpstr>
      <vt:lpstr>Aferrament i maltractament</vt:lpstr>
      <vt:lpstr>Aferrament i psicopatologia (Bartholomew &amp; Horowitz, 1991) </vt:lpstr>
      <vt:lpstr>Aferrament i psicopatologia (SCL-90-R) </vt:lpstr>
      <vt:lpstr>PSICOTERÀPIA</vt:lpstr>
      <vt:lpstr>Aferrament i psicoteràpia (Holmes, 2001)</vt:lpstr>
      <vt:lpstr>Indicació de tractament: Suport</vt:lpstr>
      <vt:lpstr>Indicació de tractament:  Psicot. Psicoanalítica Focal i Breu</vt:lpstr>
      <vt:lpstr>Psicoteràpia Psicoanalítica Focal i Breu</vt:lpstr>
      <vt:lpstr>FOCUS: PATRONS de RELACIÓ (Core Conflictual Relationship Theme, Luborsky et. al, 2004)</vt:lpstr>
      <vt:lpstr>AFAVORIR FUNCIÓ REFLEXIVA i PROCESSOS DE REGULACIÓ (Mergenthaler, 2008)</vt:lpstr>
      <vt:lpstr>En síntesi: reptes formatius</vt:lpstr>
      <vt:lpstr>Referències </vt:lpstr>
      <vt:lpstr>Moltes gràcies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JOVES QUE HAN PATIT MALTRACTAMENT:  AFERRAMENT I PSICOTERÀPIA</dc:title>
  <dc:creator>Usuario</dc:creator>
  <cp:lastModifiedBy>Carme Laorden</cp:lastModifiedBy>
  <cp:revision>98</cp:revision>
  <cp:lastPrinted>2019-03-05T11:16:04Z</cp:lastPrinted>
  <dcterms:created xsi:type="dcterms:W3CDTF">2019-02-19T10:35:24Z</dcterms:created>
  <dcterms:modified xsi:type="dcterms:W3CDTF">2019-03-12T10:09:18Z</dcterms:modified>
</cp:coreProperties>
</file>