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79" r:id="rId7"/>
    <p:sldId id="280" r:id="rId8"/>
    <p:sldId id="281" r:id="rId9"/>
    <p:sldId id="283" r:id="rId10"/>
    <p:sldId id="261" r:id="rId11"/>
    <p:sldId id="290" r:id="rId12"/>
    <p:sldId id="274" r:id="rId13"/>
    <p:sldId id="264" r:id="rId14"/>
    <p:sldId id="265" r:id="rId15"/>
    <p:sldId id="263" r:id="rId16"/>
    <p:sldId id="266" r:id="rId17"/>
    <p:sldId id="260" r:id="rId18"/>
    <p:sldId id="289" r:id="rId19"/>
    <p:sldId id="267" r:id="rId20"/>
    <p:sldId id="284" r:id="rId21"/>
    <p:sldId id="285" r:id="rId22"/>
    <p:sldId id="270" r:id="rId23"/>
    <p:sldId id="287" r:id="rId24"/>
    <p:sldId id="271" r:id="rId25"/>
    <p:sldId id="272" r:id="rId26"/>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ba Soria" initials="AS" lastIdx="7" clrIdx="0">
    <p:extLst>
      <p:ext uri="{19B8F6BF-5375-455C-9EA6-DF929625EA0E}">
        <p15:presenceInfo xmlns:p15="http://schemas.microsoft.com/office/powerpoint/2012/main" userId="S-1-5-21-3804728278-2493022764-4210556242-11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B334"/>
    <a:srgbClr val="542C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373" autoAdjust="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F:\TELEFON\INFANCIARESPON2017\Mem&#242;ria%202016\TRUCADES%20ADULTS\CASOS%20ADULTS%20-%20copi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DADES\SAFI\SOMIA\public\2017\MEMO%202016\dades%202016.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r>
              <a:rPr lang="es-ES" sz="1600"/>
              <a:t>Problemàtiques ateses</a:t>
            </a:r>
            <a:r>
              <a:rPr lang="es-ES" sz="1600" baseline="0"/>
              <a:t> a Infància Respon</a:t>
            </a:r>
            <a:r>
              <a:rPr lang="es-ES" sz="1600"/>
              <a:t> </a:t>
            </a:r>
          </a:p>
        </c:rich>
      </c:tx>
      <c:layout>
        <c:manualLayout>
          <c:xMode val="edge"/>
          <c:yMode val="edge"/>
          <c:x val="5.3139251313392595E-3"/>
          <c:y val="3.3333333333333333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s-ES"/>
        </a:p>
      </c:txPr>
    </c:title>
    <c:autoTitleDeleted val="0"/>
    <c:plotArea>
      <c:layout/>
      <c:doughnut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07A6-4DFF-87F3-DE16CFE4856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07A6-4DFF-87F3-DE16CFE4856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07A6-4DFF-87F3-DE16CFE4856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07A6-4DFF-87F3-DE16CFE4856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07A6-4DFF-87F3-DE16CFE48560}"/>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07A6-4DFF-87F3-DE16CFE48560}"/>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07A6-4DFF-87F3-DE16CFE4856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07A6-4DFF-87F3-DE16CFE4856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07A6-4DFF-87F3-DE16CFE48560}"/>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07A6-4DFF-87F3-DE16CFE48560}"/>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07A6-4DFF-87F3-DE16CFE48560}"/>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07A6-4DFF-87F3-DE16CFE48560}"/>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9-07A6-4DFF-87F3-DE16CFE48560}"/>
              </c:ext>
            </c:extLst>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B-07A6-4DFF-87F3-DE16CFE48560}"/>
              </c:ext>
            </c:extLst>
          </c:dPt>
          <c:dPt>
            <c:idx val="14"/>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D-07A6-4DFF-87F3-DE16CFE48560}"/>
              </c:ext>
            </c:extLst>
          </c:dPt>
          <c:dPt>
            <c:idx val="15"/>
            <c:bubble3D val="0"/>
            <c:spPr>
              <a:solidFill>
                <a:schemeClr val="accent4">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F-07A6-4DFF-87F3-DE16CFE48560}"/>
              </c:ext>
            </c:extLst>
          </c:dPt>
          <c:dPt>
            <c:idx val="16"/>
            <c:bubble3D val="0"/>
            <c:spPr>
              <a:solidFill>
                <a:schemeClr val="accent5">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1-07A6-4DFF-87F3-DE16CFE48560}"/>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'problemàtiques tot'!$F$4:$F$20</c:f>
              <c:strCache>
                <c:ptCount val="17"/>
                <c:pt idx="0">
                  <c:v>Maltractament físic</c:v>
                </c:pt>
                <c:pt idx="1">
                  <c:v>Negligència</c:v>
                </c:pt>
                <c:pt idx="2">
                  <c:v>Maltractament psíquic</c:v>
                </c:pt>
                <c:pt idx="3">
                  <c:v>Conflictes entre pares separats</c:v>
                </c:pt>
                <c:pt idx="4">
                  <c:v>situació sobrevinguda en que ningú se’n fa càrrec</c:v>
                </c:pt>
                <c:pt idx="5">
                  <c:v>Consum tòxics Adult</c:v>
                </c:pt>
                <c:pt idx="6">
                  <c:v>nouvingut</c:v>
                </c:pt>
                <c:pt idx="7">
                  <c:v>Conflictes intergeneracionals</c:v>
                </c:pt>
                <c:pt idx="8">
                  <c:v>Violència de gènere</c:v>
                </c:pt>
                <c:pt idx="9">
                  <c:v>Sospita d'abusos</c:v>
                </c:pt>
                <c:pt idx="10">
                  <c:v>Salut mental menor</c:v>
                </c:pt>
                <c:pt idx="11">
                  <c:v>Abusos sexual</c:v>
                </c:pt>
                <c:pt idx="12">
                  <c:v>Problemes socioeconòmic</c:v>
                </c:pt>
                <c:pt idx="13">
                  <c:v>Assetjament escolar</c:v>
                </c:pt>
                <c:pt idx="14">
                  <c:v>Psicològica del menor</c:v>
                </c:pt>
                <c:pt idx="15">
                  <c:v>Antecedents de risc</c:v>
                </c:pt>
                <c:pt idx="16">
                  <c:v>Conflictes familiars</c:v>
                </c:pt>
              </c:strCache>
            </c:strRef>
          </c:cat>
          <c:val>
            <c:numRef>
              <c:f>'problemàtiques tot'!$I$4:$I$20</c:f>
              <c:numCache>
                <c:formatCode>0.00</c:formatCode>
                <c:ptCount val="17"/>
                <c:pt idx="0">
                  <c:v>13.456304807983066</c:v>
                </c:pt>
                <c:pt idx="1">
                  <c:v>13.456304807983066</c:v>
                </c:pt>
                <c:pt idx="2">
                  <c:v>12.246749319625037</c:v>
                </c:pt>
                <c:pt idx="3">
                  <c:v>8.98094950105836</c:v>
                </c:pt>
                <c:pt idx="4">
                  <c:v>7.3480495917750233</c:v>
                </c:pt>
                <c:pt idx="5">
                  <c:v>6.5013607499244026</c:v>
                </c:pt>
                <c:pt idx="6">
                  <c:v>5.4732385848200789</c:v>
                </c:pt>
                <c:pt idx="7">
                  <c:v>4.868460840641065</c:v>
                </c:pt>
                <c:pt idx="8">
                  <c:v>3.9310553371635923</c:v>
                </c:pt>
                <c:pt idx="9">
                  <c:v>3.9008164499546414</c:v>
                </c:pt>
                <c:pt idx="10">
                  <c:v>3.537949803447233</c:v>
                </c:pt>
                <c:pt idx="11">
                  <c:v>3.3867553674024795</c:v>
                </c:pt>
                <c:pt idx="12">
                  <c:v>2.7517387360145147</c:v>
                </c:pt>
                <c:pt idx="13">
                  <c:v>2.7214998488055637</c:v>
                </c:pt>
                <c:pt idx="14">
                  <c:v>2.6005442999697608</c:v>
                </c:pt>
                <c:pt idx="15">
                  <c:v>2.5098276383429088</c:v>
                </c:pt>
                <c:pt idx="16">
                  <c:v>2.3283943150892048</c:v>
                </c:pt>
              </c:numCache>
            </c:numRef>
          </c:val>
          <c:extLst>
            <c:ext xmlns:c16="http://schemas.microsoft.com/office/drawing/2014/chart" uri="{C3380CC4-5D6E-409C-BE32-E72D297353CC}">
              <c16:uniqueId val="{00000022-07A6-4DFF-87F3-DE16CFE48560}"/>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7492952269855155"/>
          <c:y val="5.349658792650918E-2"/>
          <c:w val="0.31218802963639208"/>
          <c:h val="0.929590026246719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s-ES"/>
              <a:t>Problemàtiques</a:t>
            </a:r>
            <a:r>
              <a:rPr lang="es-ES" baseline="0"/>
              <a:t> ateses al SOMIA</a:t>
            </a:r>
            <a:endParaRPr lang="es-E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s-ES"/>
        </a:p>
      </c:txPr>
    </c:title>
    <c:autoTitleDeleted val="0"/>
    <c:plotArea>
      <c:layout>
        <c:manualLayout>
          <c:layoutTarget val="inner"/>
          <c:xMode val="edge"/>
          <c:yMode val="edge"/>
          <c:x val="0.12330755115787517"/>
          <c:y val="0.15460419657487565"/>
          <c:w val="0.5156931224304927"/>
          <c:h val="0.80488014964980203"/>
        </c:manualLayout>
      </c:layout>
      <c:doughnutChart>
        <c:varyColors val="1"/>
        <c:ser>
          <c:idx val="0"/>
          <c:order val="0"/>
          <c:explosion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65F-4938-B6FD-259313FAEB69}"/>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65F-4938-B6FD-259313FAEB69}"/>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65F-4938-B6FD-259313FAEB69}"/>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65F-4938-B6FD-259313FAEB69}"/>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65F-4938-B6FD-259313FAEB69}"/>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465F-4938-B6FD-259313FAEB69}"/>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465F-4938-B6FD-259313FAEB69}"/>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465F-4938-B6FD-259313FAEB69}"/>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465F-4938-B6FD-259313FAEB69}"/>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465F-4938-B6FD-259313FAEB69}"/>
              </c:ext>
            </c:extLst>
          </c:dPt>
          <c:dPt>
            <c:idx val="10"/>
            <c:bubble3D val="0"/>
            <c:spPr>
              <a:solidFill>
                <a:schemeClr val="accent5">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5-465F-4938-B6FD-259313FAEB69}"/>
              </c:ext>
            </c:extLst>
          </c:dPt>
          <c:dPt>
            <c:idx val="11"/>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7-465F-4938-B6FD-259313FAEB69}"/>
              </c:ext>
            </c:extLst>
          </c:dPt>
          <c:dPt>
            <c:idx val="12"/>
            <c:bubble3D val="0"/>
            <c:spPr>
              <a:solidFill>
                <a:schemeClr val="accent1">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9-465F-4938-B6FD-259313FAEB69}"/>
              </c:ext>
            </c:extLst>
          </c:dPt>
          <c:dPt>
            <c:idx val="13"/>
            <c:bubble3D val="0"/>
            <c:spPr>
              <a:solidFill>
                <a:schemeClr val="accent2">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B-465F-4938-B6FD-259313FAEB69}"/>
              </c:ext>
            </c:extLst>
          </c:dPt>
          <c:dPt>
            <c:idx val="14"/>
            <c:bubble3D val="0"/>
            <c:spPr>
              <a:solidFill>
                <a:schemeClr val="accent3">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D-465F-4938-B6FD-259313FAEB69}"/>
              </c:ext>
            </c:extLst>
          </c:dPt>
          <c:dPt>
            <c:idx val="15"/>
            <c:bubble3D val="0"/>
            <c:spPr>
              <a:solidFill>
                <a:schemeClr val="accent4">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F-465F-4938-B6FD-259313FAEB69}"/>
              </c:ext>
            </c:extLst>
          </c:dPt>
          <c:dPt>
            <c:idx val="16"/>
            <c:bubble3D val="0"/>
            <c:spPr>
              <a:solidFill>
                <a:schemeClr val="accent5">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1-465F-4938-B6FD-259313FAEB69}"/>
              </c:ext>
            </c:extLst>
          </c:dPt>
          <c:dPt>
            <c:idx val="17"/>
            <c:bubble3D val="0"/>
            <c:spPr>
              <a:solidFill>
                <a:schemeClr val="accent6">
                  <a:lumMod val="80000"/>
                  <a:lumOff val="2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23-465F-4938-B6FD-259313FAEB69}"/>
              </c:ext>
            </c:extLst>
          </c:dPt>
          <c:dLbls>
            <c:dLbl>
              <c:idx val="3"/>
              <c:layout>
                <c:manualLayout>
                  <c:x val="4.4718834924395512E-3"/>
                  <c:y val="-4.429518133437746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65F-4938-B6FD-259313FAEB69}"/>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s-E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Hoja3!$B$39:$B$56</c:f>
              <c:strCache>
                <c:ptCount val="18"/>
                <c:pt idx="0">
                  <c:v>abús sexual</c:v>
                </c:pt>
                <c:pt idx="1">
                  <c:v>agressions fills</c:v>
                </c:pt>
                <c:pt idx="2">
                  <c:v>assetjament escolar</c:v>
                </c:pt>
                <c:pt idx="3">
                  <c:v>C. intergeneracionals</c:v>
                </c:pt>
                <c:pt idx="4">
                  <c:v>c.pares sep</c:v>
                </c:pt>
                <c:pt idx="5">
                  <c:v>consum tòxics</c:v>
                </c:pt>
                <c:pt idx="6">
                  <c:v>dificultats escolars</c:v>
                </c:pt>
                <c:pt idx="7">
                  <c:v>matractament físic</c:v>
                </c:pt>
                <c:pt idx="8">
                  <c:v>maltractament psico</c:v>
                </c:pt>
                <c:pt idx="9">
                  <c:v>Negligència</c:v>
                </c:pt>
                <c:pt idx="10">
                  <c:v>Relacions insanes</c:v>
                </c:pt>
                <c:pt idx="11">
                  <c:v>Salut mental pares</c:v>
                </c:pt>
                <c:pt idx="12">
                  <c:v>Salut mental fills/es</c:v>
                </c:pt>
                <c:pt idx="13">
                  <c:v>separació</c:v>
                </c:pt>
                <c:pt idx="14">
                  <c:v>Socioaddiccions</c:v>
                </c:pt>
                <c:pt idx="15">
                  <c:v>Sospita d'abús sexual</c:v>
                </c:pt>
                <c:pt idx="16">
                  <c:v>Trastorn mental</c:v>
                </c:pt>
                <c:pt idx="17">
                  <c:v>Violència gènere adol</c:v>
                </c:pt>
              </c:strCache>
            </c:strRef>
          </c:cat>
          <c:val>
            <c:numRef>
              <c:f>Hoja3!$D$39:$D$56</c:f>
              <c:numCache>
                <c:formatCode>0.00</c:formatCode>
                <c:ptCount val="18"/>
                <c:pt idx="0">
                  <c:v>1.8867924528301887</c:v>
                </c:pt>
                <c:pt idx="1">
                  <c:v>0.94339622641509435</c:v>
                </c:pt>
                <c:pt idx="2">
                  <c:v>2.8301886792452833</c:v>
                </c:pt>
                <c:pt idx="3">
                  <c:v>37.735849056603776</c:v>
                </c:pt>
                <c:pt idx="4">
                  <c:v>32.075471698113205</c:v>
                </c:pt>
                <c:pt idx="5">
                  <c:v>0.94339622641509435</c:v>
                </c:pt>
                <c:pt idx="6">
                  <c:v>0.94339622641509435</c:v>
                </c:pt>
                <c:pt idx="7">
                  <c:v>1.8867924528301887</c:v>
                </c:pt>
                <c:pt idx="8">
                  <c:v>1.8867924528301887</c:v>
                </c:pt>
                <c:pt idx="9">
                  <c:v>0.94339622641509435</c:v>
                </c:pt>
                <c:pt idx="10">
                  <c:v>3.7735849056603774</c:v>
                </c:pt>
                <c:pt idx="11">
                  <c:v>0.94339622641509435</c:v>
                </c:pt>
                <c:pt idx="12">
                  <c:v>5.6603773584905666</c:v>
                </c:pt>
                <c:pt idx="13">
                  <c:v>2.8301886792452833</c:v>
                </c:pt>
                <c:pt idx="14">
                  <c:v>0.94339622641509435</c:v>
                </c:pt>
                <c:pt idx="15">
                  <c:v>1.8867924528301887</c:v>
                </c:pt>
                <c:pt idx="16">
                  <c:v>0.94339622641509435</c:v>
                </c:pt>
                <c:pt idx="17">
                  <c:v>0.94339622641509435</c:v>
                </c:pt>
              </c:numCache>
            </c:numRef>
          </c:val>
          <c:extLst>
            <c:ext xmlns:c16="http://schemas.microsoft.com/office/drawing/2014/chart" uri="{C3380CC4-5D6E-409C-BE32-E72D297353CC}">
              <c16:uniqueId val="{00000024-465F-4938-B6FD-259313FAEB69}"/>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E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E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3-05T11:51:33.513" idx="3">
    <p:pos x="10" y="10"/>
    <p:text>ATENCIÓ INTEGRAL DE LES FAMÍLIES
Des de l’Espai Aprendre s’atén a les famílies de manera integral. Es posa la mirada en l’alumne, la seva família i els altres agents que intervenen tan en l’educació dels infants i adolescents com en el seguiment de la família (escoles, instituts, SSAP, etc).</p:text>
    <p:extLst>
      <p:ext uri="{C676402C-5697-4E1C-873F-D02D1690AC5C}">
        <p15:threadingInfo xmlns:p15="http://schemas.microsoft.com/office/powerpoint/2012/main" timeZoneBias="-60"/>
      </p:ext>
    </p:extLst>
  </p:cm>
  <p:cm authorId="1" dt="2019-03-08T14:27:17.176" idx="7">
    <p:pos x="146" y="146"/>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3-05T13:59:44.857" idx="4">
    <p:pos x="10" y="10"/>
    <p:text/>
    <p:extLst>
      <p:ext uri="{C676402C-5697-4E1C-873F-D02D1690AC5C}">
        <p15:threadingInfo xmlns:p15="http://schemas.microsoft.com/office/powerpoint/2012/main" timeZoneBias="-60"/>
      </p:ext>
    </p:extLst>
  </p:cm>
  <p:cm authorId="1" dt="2019-03-05T13:59:54.043" idx="5">
    <p:pos x="146" y="146"/>
    <p:text>Es realitza un treball en xarxa amb els diferents agents que intervenen amb la família i amb l’alumne: (fora d’Invia)Serveis socials, escola, institut, EAP, CSMIJ, (dins d’Invia), SOMIA, Espai Psicologia,... En alguns casos aquests agents són els derivants en altres derivació directa (famílies). 
En cas que es faci seguiment des de SSAP, prèviament coordinació amb els professionals que atenen el cas per a valoració de derivació a altres serveis del SAFI.
FER ESQUEMA DE L’ATENCIÓ INTEGRAL DELS PROFESSIONALS.</p:text>
    <p:extLst>
      <p:ext uri="{C676402C-5697-4E1C-873F-D02D1690AC5C}">
        <p15:threadingInfo xmlns:p15="http://schemas.microsoft.com/office/powerpoint/2012/main" timeZoneBias="-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225451-591E-4A11-9BEE-13EFC9B17CD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F529D8E2-868E-4209-BB96-1313109F952B}">
      <dgm:prSet phldrT="[Texto]" custT="1"/>
      <dgm:spPr/>
      <dgm:t>
        <a:bodyPr/>
        <a:lstStyle/>
        <a:p>
          <a:r>
            <a:rPr lang="ca-ES" sz="1800" dirty="0" smtClean="0"/>
            <a:t>Mediació entre progenitors</a:t>
          </a:r>
          <a:endParaRPr lang="es-ES" sz="1800" dirty="0"/>
        </a:p>
      </dgm:t>
    </dgm:pt>
    <dgm:pt modelId="{899ED495-D430-4A94-8ED9-5048B1429E19}" type="parTrans" cxnId="{6893A849-A01E-4D7C-9AD9-472F75060CFE}">
      <dgm:prSet/>
      <dgm:spPr/>
      <dgm:t>
        <a:bodyPr/>
        <a:lstStyle/>
        <a:p>
          <a:endParaRPr lang="es-ES"/>
        </a:p>
      </dgm:t>
    </dgm:pt>
    <dgm:pt modelId="{A05A42B2-BDA7-4CA9-B06B-ED8F6B312EA9}" type="sibTrans" cxnId="{6893A849-A01E-4D7C-9AD9-472F75060CFE}">
      <dgm:prSet/>
      <dgm:spPr/>
      <dgm:t>
        <a:bodyPr/>
        <a:lstStyle/>
        <a:p>
          <a:endParaRPr lang="es-ES"/>
        </a:p>
      </dgm:t>
    </dgm:pt>
    <dgm:pt modelId="{944F345B-E3AC-4B48-A447-CEBD426FFDBA}">
      <dgm:prSet phldrT="[Texto]" custT="1"/>
      <dgm:spPr>
        <a:solidFill>
          <a:schemeClr val="accent2">
            <a:alpha val="90000"/>
          </a:schemeClr>
        </a:solidFill>
      </dgm:spPr>
      <dgm:t>
        <a:bodyPr/>
        <a:lstStyle/>
        <a:p>
          <a:pPr algn="l"/>
          <a:r>
            <a:rPr lang="ca-ES" sz="1600" noProof="0" dirty="0" smtClean="0"/>
            <a:t>Visió transformadora</a:t>
          </a:r>
          <a:endParaRPr lang="ca-ES" sz="1600" noProof="0" dirty="0"/>
        </a:p>
      </dgm:t>
    </dgm:pt>
    <dgm:pt modelId="{060B7CA8-F909-42EA-A17F-CC45A528B034}" type="parTrans" cxnId="{ECBF8873-F1F4-4A09-8F45-219835DB3551}">
      <dgm:prSet/>
      <dgm:spPr/>
      <dgm:t>
        <a:bodyPr/>
        <a:lstStyle/>
        <a:p>
          <a:endParaRPr lang="es-ES"/>
        </a:p>
      </dgm:t>
    </dgm:pt>
    <dgm:pt modelId="{0CEB1EED-6F39-4C40-ADCC-D021A51A22C6}" type="sibTrans" cxnId="{ECBF8873-F1F4-4A09-8F45-219835DB3551}">
      <dgm:prSet/>
      <dgm:spPr/>
      <dgm:t>
        <a:bodyPr/>
        <a:lstStyle/>
        <a:p>
          <a:endParaRPr lang="es-ES"/>
        </a:p>
      </dgm:t>
    </dgm:pt>
    <dgm:pt modelId="{571FA5FD-92F4-499D-A325-67FCC6DF8511}">
      <dgm:prSet phldrT="[Texto]" custT="1"/>
      <dgm:spPr/>
      <dgm:t>
        <a:bodyPr/>
        <a:lstStyle/>
        <a:p>
          <a:r>
            <a:rPr lang="ca-ES" sz="1800" dirty="0" smtClean="0"/>
            <a:t>Orientació a pares i/o mares</a:t>
          </a:r>
          <a:endParaRPr lang="es-ES" sz="1800" dirty="0"/>
        </a:p>
      </dgm:t>
    </dgm:pt>
    <dgm:pt modelId="{B1E945CC-570A-41A5-AFAD-CED62DB5217F}" type="parTrans" cxnId="{121CAB3D-54E8-4FD1-A2DC-3D38850AA977}">
      <dgm:prSet/>
      <dgm:spPr/>
      <dgm:t>
        <a:bodyPr/>
        <a:lstStyle/>
        <a:p>
          <a:endParaRPr lang="es-ES"/>
        </a:p>
      </dgm:t>
    </dgm:pt>
    <dgm:pt modelId="{225D5DB2-6BD6-42E9-A1A4-146404815878}" type="sibTrans" cxnId="{121CAB3D-54E8-4FD1-A2DC-3D38850AA977}">
      <dgm:prSet/>
      <dgm:spPr/>
      <dgm:t>
        <a:bodyPr/>
        <a:lstStyle/>
        <a:p>
          <a:endParaRPr lang="es-ES"/>
        </a:p>
      </dgm:t>
    </dgm:pt>
    <dgm:pt modelId="{99593A14-594F-4671-A959-A3E56E57657A}">
      <dgm:prSet phldrT="[Texto]"/>
      <dgm:spPr>
        <a:solidFill>
          <a:schemeClr val="accent2">
            <a:alpha val="90000"/>
          </a:schemeClr>
        </a:solidFill>
      </dgm:spPr>
      <dgm:t>
        <a:bodyPr/>
        <a:lstStyle/>
        <a:p>
          <a:r>
            <a:rPr lang="ca-ES" noProof="0" dirty="0" smtClean="0"/>
            <a:t>Reflexió sobre el moment evolutiu dels fills o filles</a:t>
          </a:r>
          <a:endParaRPr lang="ca-ES" noProof="0" dirty="0"/>
        </a:p>
      </dgm:t>
    </dgm:pt>
    <dgm:pt modelId="{135843C1-6ABA-4270-9B22-AA9F16CEF33B}" type="parTrans" cxnId="{4AC6D0A2-1B93-42F6-BA70-A5E8449A2F1C}">
      <dgm:prSet/>
      <dgm:spPr/>
      <dgm:t>
        <a:bodyPr/>
        <a:lstStyle/>
        <a:p>
          <a:endParaRPr lang="es-ES"/>
        </a:p>
      </dgm:t>
    </dgm:pt>
    <dgm:pt modelId="{F4A9CD93-E1B4-49BC-9914-2F7E6040ED5B}" type="sibTrans" cxnId="{4AC6D0A2-1B93-42F6-BA70-A5E8449A2F1C}">
      <dgm:prSet/>
      <dgm:spPr/>
      <dgm:t>
        <a:bodyPr/>
        <a:lstStyle/>
        <a:p>
          <a:endParaRPr lang="es-ES"/>
        </a:p>
      </dgm:t>
    </dgm:pt>
    <dgm:pt modelId="{32866567-E3CC-4AEB-9C77-72BCE91297B8}">
      <dgm:prSet phldrT="[Texto]"/>
      <dgm:spPr>
        <a:solidFill>
          <a:schemeClr val="accent2">
            <a:alpha val="90000"/>
          </a:schemeClr>
        </a:solidFill>
      </dgm:spPr>
      <dgm:t>
        <a:bodyPr/>
        <a:lstStyle/>
        <a:p>
          <a:r>
            <a:rPr lang="ca-ES" noProof="0" dirty="0" smtClean="0"/>
            <a:t>Facilitació d’eines de gestió de conflicte</a:t>
          </a:r>
          <a:endParaRPr lang="ca-ES" noProof="0" dirty="0"/>
        </a:p>
      </dgm:t>
    </dgm:pt>
    <dgm:pt modelId="{7121D7CA-1382-49A5-8921-16E269DDEB50}" type="parTrans" cxnId="{CDBCF0E3-7D83-40B4-BF3F-40DCD4870961}">
      <dgm:prSet/>
      <dgm:spPr/>
      <dgm:t>
        <a:bodyPr/>
        <a:lstStyle/>
        <a:p>
          <a:endParaRPr lang="es-ES"/>
        </a:p>
      </dgm:t>
    </dgm:pt>
    <dgm:pt modelId="{8BF1BD0D-D277-4BC1-A8E5-285940F4776F}" type="sibTrans" cxnId="{CDBCF0E3-7D83-40B4-BF3F-40DCD4870961}">
      <dgm:prSet/>
      <dgm:spPr/>
      <dgm:t>
        <a:bodyPr/>
        <a:lstStyle/>
        <a:p>
          <a:endParaRPr lang="es-ES"/>
        </a:p>
      </dgm:t>
    </dgm:pt>
    <dgm:pt modelId="{D2AB1B9F-D0BF-4F05-8F96-4AACBFBBADF9}">
      <dgm:prSet phldrT="[Texto]" custT="1"/>
      <dgm:spPr/>
      <dgm:t>
        <a:bodyPr/>
        <a:lstStyle/>
        <a:p>
          <a:r>
            <a:rPr lang="ca-ES" sz="1800" dirty="0" smtClean="0"/>
            <a:t>Mediació i/o teràpia familiar </a:t>
          </a:r>
          <a:endParaRPr lang="es-ES" sz="1800" dirty="0"/>
        </a:p>
      </dgm:t>
    </dgm:pt>
    <dgm:pt modelId="{A3992386-5D1F-4973-B761-42F8AED163FA}" type="parTrans" cxnId="{E287EC34-1378-49C7-AB61-2FF797112A49}">
      <dgm:prSet/>
      <dgm:spPr/>
      <dgm:t>
        <a:bodyPr/>
        <a:lstStyle/>
        <a:p>
          <a:endParaRPr lang="es-ES"/>
        </a:p>
      </dgm:t>
    </dgm:pt>
    <dgm:pt modelId="{EE918383-24B5-4421-99B4-CD361E4CB681}" type="sibTrans" cxnId="{E287EC34-1378-49C7-AB61-2FF797112A49}">
      <dgm:prSet/>
      <dgm:spPr/>
      <dgm:t>
        <a:bodyPr/>
        <a:lstStyle/>
        <a:p>
          <a:endParaRPr lang="es-ES"/>
        </a:p>
      </dgm:t>
    </dgm:pt>
    <dgm:pt modelId="{5B22568F-7FF9-42F9-8A03-B4A41E0C81FB}">
      <dgm:prSet phldrT="[Texto]"/>
      <dgm:spPr>
        <a:solidFill>
          <a:schemeClr val="accent2">
            <a:alpha val="90000"/>
          </a:schemeClr>
        </a:solidFill>
      </dgm:spPr>
      <dgm:t>
        <a:bodyPr/>
        <a:lstStyle/>
        <a:p>
          <a:r>
            <a:rPr lang="ca-ES" noProof="0" dirty="0" smtClean="0"/>
            <a:t>Model sistèmic</a:t>
          </a:r>
          <a:endParaRPr lang="ca-ES" noProof="0" dirty="0"/>
        </a:p>
      </dgm:t>
    </dgm:pt>
    <dgm:pt modelId="{328A7EC0-2DEE-41FC-B11A-D44F655BA694}" type="parTrans" cxnId="{35BE60CF-ECD8-4CA2-87A1-9CDF502AA584}">
      <dgm:prSet/>
      <dgm:spPr/>
      <dgm:t>
        <a:bodyPr/>
        <a:lstStyle/>
        <a:p>
          <a:endParaRPr lang="es-ES"/>
        </a:p>
      </dgm:t>
    </dgm:pt>
    <dgm:pt modelId="{6CAFC7C6-6520-4A02-87F8-2D8E8E628E54}" type="sibTrans" cxnId="{35BE60CF-ECD8-4CA2-87A1-9CDF502AA584}">
      <dgm:prSet/>
      <dgm:spPr/>
      <dgm:t>
        <a:bodyPr/>
        <a:lstStyle/>
        <a:p>
          <a:endParaRPr lang="es-ES"/>
        </a:p>
      </dgm:t>
    </dgm:pt>
    <dgm:pt modelId="{D873C48F-0C69-4C7F-AB7B-F34BDA8AC9E1}">
      <dgm:prSet phldrT="[Texto]" custT="1"/>
      <dgm:spPr/>
      <dgm:t>
        <a:bodyPr/>
        <a:lstStyle/>
        <a:p>
          <a:r>
            <a:rPr lang="ca-ES" sz="1800" dirty="0" smtClean="0"/>
            <a:t>Acompanyament i/o teràpia infants i adolescents</a:t>
          </a:r>
          <a:endParaRPr lang="es-ES" sz="1800" dirty="0"/>
        </a:p>
      </dgm:t>
    </dgm:pt>
    <dgm:pt modelId="{9A12D8AF-916B-449C-A29C-6911BD1C155F}" type="parTrans" cxnId="{96E72DA4-6436-4AF7-B864-8E539A185AA8}">
      <dgm:prSet/>
      <dgm:spPr/>
      <dgm:t>
        <a:bodyPr/>
        <a:lstStyle/>
        <a:p>
          <a:endParaRPr lang="es-ES"/>
        </a:p>
      </dgm:t>
    </dgm:pt>
    <dgm:pt modelId="{A821E4F4-C03E-41D4-BE5B-2DC8E82006D4}" type="sibTrans" cxnId="{96E72DA4-6436-4AF7-B864-8E539A185AA8}">
      <dgm:prSet/>
      <dgm:spPr/>
      <dgm:t>
        <a:bodyPr/>
        <a:lstStyle/>
        <a:p>
          <a:endParaRPr lang="es-ES"/>
        </a:p>
      </dgm:t>
    </dgm:pt>
    <dgm:pt modelId="{A275C3D8-461C-4FE6-B4BF-1EA3255A43FF}">
      <dgm:prSet phldrT="[Texto]" custT="1"/>
      <dgm:spPr>
        <a:solidFill>
          <a:schemeClr val="accent2">
            <a:alpha val="90000"/>
          </a:schemeClr>
        </a:solidFill>
      </dgm:spPr>
      <dgm:t>
        <a:bodyPr/>
        <a:lstStyle/>
        <a:p>
          <a:pPr algn="l"/>
          <a:r>
            <a:rPr lang="ca-ES" sz="1600" noProof="0" dirty="0" smtClean="0"/>
            <a:t>Diferenciació entre les necessitats dels adults de les dels menors d’edat</a:t>
          </a:r>
          <a:endParaRPr lang="ca-ES" sz="1600" noProof="0" dirty="0"/>
        </a:p>
      </dgm:t>
    </dgm:pt>
    <dgm:pt modelId="{FD5269F8-B9F5-4350-AAB0-4D24FA88EF89}" type="parTrans" cxnId="{9770A5D9-55A7-468D-818E-E00159F52880}">
      <dgm:prSet/>
      <dgm:spPr/>
      <dgm:t>
        <a:bodyPr/>
        <a:lstStyle/>
        <a:p>
          <a:endParaRPr lang="es-ES"/>
        </a:p>
      </dgm:t>
    </dgm:pt>
    <dgm:pt modelId="{39F4621B-CD1C-4A9B-AAC0-D249737B4CF2}" type="sibTrans" cxnId="{9770A5D9-55A7-468D-818E-E00159F52880}">
      <dgm:prSet/>
      <dgm:spPr/>
      <dgm:t>
        <a:bodyPr/>
        <a:lstStyle/>
        <a:p>
          <a:endParaRPr lang="es-ES"/>
        </a:p>
      </dgm:t>
    </dgm:pt>
    <dgm:pt modelId="{BE69BD8B-BA68-4F9D-83C2-9AD3B45FEC7F}">
      <dgm:prSet phldrT="[Texto]" custT="1"/>
      <dgm:spPr>
        <a:solidFill>
          <a:schemeClr val="accent2">
            <a:alpha val="90000"/>
          </a:schemeClr>
        </a:solidFill>
      </dgm:spPr>
      <dgm:t>
        <a:bodyPr/>
        <a:lstStyle/>
        <a:p>
          <a:pPr algn="l"/>
          <a:r>
            <a:rPr lang="ca-ES" sz="1600" b="1" noProof="0" dirty="0" smtClean="0"/>
            <a:t>Objectiu</a:t>
          </a:r>
          <a:r>
            <a:rPr lang="ca-ES" sz="1600" noProof="0" dirty="0" smtClean="0"/>
            <a:t>: Poder restablir la comunicació i confiança com a progenitors</a:t>
          </a:r>
          <a:endParaRPr lang="ca-ES" sz="1600" noProof="0" dirty="0"/>
        </a:p>
      </dgm:t>
    </dgm:pt>
    <dgm:pt modelId="{8517DD92-5029-41EA-BC4F-F11814BFC8BC}" type="parTrans" cxnId="{EECF3E23-20E1-4EDE-B0FF-CC0CA723A247}">
      <dgm:prSet/>
      <dgm:spPr/>
      <dgm:t>
        <a:bodyPr/>
        <a:lstStyle/>
        <a:p>
          <a:endParaRPr lang="es-ES"/>
        </a:p>
      </dgm:t>
    </dgm:pt>
    <dgm:pt modelId="{2CC63494-AF75-4FA9-8BF9-056CE0C1D431}" type="sibTrans" cxnId="{EECF3E23-20E1-4EDE-B0FF-CC0CA723A247}">
      <dgm:prSet/>
      <dgm:spPr/>
      <dgm:t>
        <a:bodyPr/>
        <a:lstStyle/>
        <a:p>
          <a:endParaRPr lang="es-ES"/>
        </a:p>
      </dgm:t>
    </dgm:pt>
    <dgm:pt modelId="{267D0F26-3688-4288-B3E5-01344615D410}">
      <dgm:prSet phldrT="[Texto]"/>
      <dgm:spPr>
        <a:solidFill>
          <a:schemeClr val="accent2">
            <a:alpha val="90000"/>
          </a:schemeClr>
        </a:solidFill>
      </dgm:spPr>
      <dgm:t>
        <a:bodyPr/>
        <a:lstStyle/>
        <a:p>
          <a:r>
            <a:rPr lang="ca-ES" b="1" noProof="0" dirty="0" smtClean="0"/>
            <a:t>Objectiu</a:t>
          </a:r>
          <a:r>
            <a:rPr lang="ca-ES" noProof="0" dirty="0" smtClean="0"/>
            <a:t>: Mentalització i retorn de les pròpies responsabilitats parentals</a:t>
          </a:r>
          <a:endParaRPr lang="ca-ES" noProof="0" dirty="0"/>
        </a:p>
      </dgm:t>
    </dgm:pt>
    <dgm:pt modelId="{6E06B9C6-79B2-4319-ABEC-F6E7256F92E9}" type="parTrans" cxnId="{4742A6FC-0C6F-470A-A478-90D1381B07F2}">
      <dgm:prSet/>
      <dgm:spPr/>
      <dgm:t>
        <a:bodyPr/>
        <a:lstStyle/>
        <a:p>
          <a:endParaRPr lang="es-ES"/>
        </a:p>
      </dgm:t>
    </dgm:pt>
    <dgm:pt modelId="{7CA7FA72-52D0-4460-BF2C-9C8217225C54}" type="sibTrans" cxnId="{4742A6FC-0C6F-470A-A478-90D1381B07F2}">
      <dgm:prSet/>
      <dgm:spPr/>
      <dgm:t>
        <a:bodyPr/>
        <a:lstStyle/>
        <a:p>
          <a:endParaRPr lang="es-ES"/>
        </a:p>
      </dgm:t>
    </dgm:pt>
    <dgm:pt modelId="{2345DF0F-9A0B-4937-9C77-88E4FF7D52B8}">
      <dgm:prSet phldrT="[Texto]"/>
      <dgm:spPr>
        <a:solidFill>
          <a:schemeClr val="accent2">
            <a:alpha val="90000"/>
          </a:schemeClr>
        </a:solidFill>
      </dgm:spPr>
      <dgm:t>
        <a:bodyPr/>
        <a:lstStyle/>
        <a:p>
          <a:r>
            <a:rPr lang="ca-ES" noProof="0" dirty="0" smtClean="0"/>
            <a:t>Treball conjunt sobre la convivència a casa</a:t>
          </a:r>
          <a:endParaRPr lang="ca-ES" noProof="0" dirty="0"/>
        </a:p>
      </dgm:t>
    </dgm:pt>
    <dgm:pt modelId="{89F34810-E76F-4539-AA5C-D1D9DD8184A6}" type="parTrans" cxnId="{55468A92-3D01-47AD-A13B-5EB1C933868E}">
      <dgm:prSet/>
      <dgm:spPr/>
      <dgm:t>
        <a:bodyPr/>
        <a:lstStyle/>
        <a:p>
          <a:endParaRPr lang="es-ES"/>
        </a:p>
      </dgm:t>
    </dgm:pt>
    <dgm:pt modelId="{2CA8B50D-F2FF-4763-8D19-A52D1764C25F}" type="sibTrans" cxnId="{55468A92-3D01-47AD-A13B-5EB1C933868E}">
      <dgm:prSet/>
      <dgm:spPr/>
      <dgm:t>
        <a:bodyPr/>
        <a:lstStyle/>
        <a:p>
          <a:endParaRPr lang="es-ES"/>
        </a:p>
      </dgm:t>
    </dgm:pt>
    <dgm:pt modelId="{66B27807-1C11-43F2-B013-1CAE70626B99}">
      <dgm:prSet phldrT="[Texto]"/>
      <dgm:spPr>
        <a:solidFill>
          <a:schemeClr val="accent2">
            <a:alpha val="90000"/>
          </a:schemeClr>
        </a:solidFill>
      </dgm:spPr>
      <dgm:t>
        <a:bodyPr/>
        <a:lstStyle/>
        <a:p>
          <a:r>
            <a:rPr lang="ca-ES" noProof="0" dirty="0" smtClean="0"/>
            <a:t>Exploració de les necessitats de tota la família</a:t>
          </a:r>
          <a:endParaRPr lang="ca-ES" noProof="0" dirty="0"/>
        </a:p>
      </dgm:t>
    </dgm:pt>
    <dgm:pt modelId="{4F42677F-EC97-4E0E-A394-CDC97823F313}" type="parTrans" cxnId="{7B1575D6-78D7-4371-90C4-1BA3AFCCA1F6}">
      <dgm:prSet/>
      <dgm:spPr/>
      <dgm:t>
        <a:bodyPr/>
        <a:lstStyle/>
        <a:p>
          <a:endParaRPr lang="es-ES"/>
        </a:p>
      </dgm:t>
    </dgm:pt>
    <dgm:pt modelId="{5974DCCF-6F26-472D-AF76-1095F000B13B}" type="sibTrans" cxnId="{7B1575D6-78D7-4371-90C4-1BA3AFCCA1F6}">
      <dgm:prSet/>
      <dgm:spPr/>
      <dgm:t>
        <a:bodyPr/>
        <a:lstStyle/>
        <a:p>
          <a:endParaRPr lang="es-ES"/>
        </a:p>
      </dgm:t>
    </dgm:pt>
    <dgm:pt modelId="{BC0F7CEF-1584-4F3F-8036-FDD93185615F}">
      <dgm:prSet phldrT="[Texto]"/>
      <dgm:spPr>
        <a:solidFill>
          <a:schemeClr val="accent2">
            <a:alpha val="90000"/>
          </a:schemeClr>
        </a:solidFill>
      </dgm:spPr>
      <dgm:t>
        <a:bodyPr/>
        <a:lstStyle/>
        <a:p>
          <a:r>
            <a:rPr lang="ca-ES" noProof="0" dirty="0" smtClean="0"/>
            <a:t>Diferenciació de rols</a:t>
          </a:r>
          <a:endParaRPr lang="ca-ES" noProof="0" dirty="0"/>
        </a:p>
      </dgm:t>
    </dgm:pt>
    <dgm:pt modelId="{EE7049B9-EE10-4EBF-B4C1-67D60DC7E77F}" type="parTrans" cxnId="{EB235E2E-F322-4EDA-8EC0-CA1A5E846B0E}">
      <dgm:prSet/>
      <dgm:spPr/>
      <dgm:t>
        <a:bodyPr/>
        <a:lstStyle/>
        <a:p>
          <a:endParaRPr lang="es-ES"/>
        </a:p>
      </dgm:t>
    </dgm:pt>
    <dgm:pt modelId="{ADE5363C-61A9-4CC3-8E7D-7C498965EB35}" type="sibTrans" cxnId="{EB235E2E-F322-4EDA-8EC0-CA1A5E846B0E}">
      <dgm:prSet/>
      <dgm:spPr/>
      <dgm:t>
        <a:bodyPr/>
        <a:lstStyle/>
        <a:p>
          <a:endParaRPr lang="es-ES"/>
        </a:p>
      </dgm:t>
    </dgm:pt>
    <dgm:pt modelId="{77203742-DA6D-4CBD-B18F-ADBF877537AD}">
      <dgm:prSet phldrT="[Texto]"/>
      <dgm:spPr>
        <a:solidFill>
          <a:schemeClr val="accent2">
            <a:alpha val="90000"/>
          </a:schemeClr>
        </a:solidFill>
      </dgm:spPr>
      <dgm:t>
        <a:bodyPr/>
        <a:lstStyle/>
        <a:p>
          <a:r>
            <a:rPr lang="ca-ES" noProof="0" dirty="0" smtClean="0"/>
            <a:t>Treball emocional conjunt</a:t>
          </a:r>
          <a:endParaRPr lang="ca-ES" noProof="0" dirty="0"/>
        </a:p>
      </dgm:t>
    </dgm:pt>
    <dgm:pt modelId="{173630B5-4849-44F3-8E2F-A0AAB1F09EC1}" type="parTrans" cxnId="{42C3DBCD-691C-4127-A4EC-852D179B51DF}">
      <dgm:prSet/>
      <dgm:spPr/>
      <dgm:t>
        <a:bodyPr/>
        <a:lstStyle/>
        <a:p>
          <a:endParaRPr lang="es-ES"/>
        </a:p>
      </dgm:t>
    </dgm:pt>
    <dgm:pt modelId="{A64DAC12-8A4E-4AD1-B2F9-59706657AFAA}" type="sibTrans" cxnId="{42C3DBCD-691C-4127-A4EC-852D179B51DF}">
      <dgm:prSet/>
      <dgm:spPr/>
      <dgm:t>
        <a:bodyPr/>
        <a:lstStyle/>
        <a:p>
          <a:endParaRPr lang="es-ES"/>
        </a:p>
      </dgm:t>
    </dgm:pt>
    <dgm:pt modelId="{A6B3C1A5-5B73-4200-BC1B-B2EC861E550F}">
      <dgm:prSet phldrT="[Texto]"/>
      <dgm:spPr>
        <a:solidFill>
          <a:schemeClr val="accent2">
            <a:alpha val="90000"/>
          </a:schemeClr>
        </a:solidFill>
      </dgm:spPr>
      <dgm:t>
        <a:bodyPr/>
        <a:lstStyle/>
        <a:p>
          <a:r>
            <a:rPr lang="ca-ES" b="1" noProof="0" dirty="0" smtClean="0"/>
            <a:t>Objectiu</a:t>
          </a:r>
          <a:r>
            <a:rPr lang="ca-ES" noProof="0" dirty="0" smtClean="0"/>
            <a:t>: Afavorir la mentalització i treballar qüestions que hagin pogut afectar el vincle familiar</a:t>
          </a:r>
          <a:endParaRPr lang="ca-ES" noProof="0" dirty="0"/>
        </a:p>
      </dgm:t>
    </dgm:pt>
    <dgm:pt modelId="{A51BE37B-7096-4ED6-A266-EE0B1624C823}" type="parTrans" cxnId="{793ECCD1-7495-4A96-A242-80C178A38506}">
      <dgm:prSet/>
      <dgm:spPr/>
      <dgm:t>
        <a:bodyPr/>
        <a:lstStyle/>
        <a:p>
          <a:endParaRPr lang="es-ES"/>
        </a:p>
      </dgm:t>
    </dgm:pt>
    <dgm:pt modelId="{DFA532AB-DC08-4F02-A358-FB5886108231}" type="sibTrans" cxnId="{793ECCD1-7495-4A96-A242-80C178A38506}">
      <dgm:prSet/>
      <dgm:spPr/>
      <dgm:t>
        <a:bodyPr/>
        <a:lstStyle/>
        <a:p>
          <a:endParaRPr lang="es-ES"/>
        </a:p>
      </dgm:t>
    </dgm:pt>
    <dgm:pt modelId="{4F05D446-23FA-456A-AEA9-BF591EDF0E2F}">
      <dgm:prSet/>
      <dgm:spPr>
        <a:solidFill>
          <a:schemeClr val="accent2">
            <a:alpha val="90000"/>
          </a:schemeClr>
        </a:solidFill>
      </dgm:spPr>
      <dgm:t>
        <a:bodyPr/>
        <a:lstStyle/>
        <a:p>
          <a:r>
            <a:rPr lang="ca-ES" noProof="0" dirty="0" smtClean="0"/>
            <a:t>Comprensió sobre el propi procés evolutiu</a:t>
          </a:r>
          <a:endParaRPr lang="ca-ES" noProof="0" dirty="0"/>
        </a:p>
      </dgm:t>
    </dgm:pt>
    <dgm:pt modelId="{759416E6-F4AE-4D52-9CC3-88C4CE96F239}" type="parTrans" cxnId="{6A29C516-5BFA-4CA6-B3E6-C9711E40CEF7}">
      <dgm:prSet/>
      <dgm:spPr/>
      <dgm:t>
        <a:bodyPr/>
        <a:lstStyle/>
        <a:p>
          <a:endParaRPr lang="es-ES"/>
        </a:p>
      </dgm:t>
    </dgm:pt>
    <dgm:pt modelId="{E17ACFFC-E3CF-463A-80F2-C58C637DD04A}" type="sibTrans" cxnId="{6A29C516-5BFA-4CA6-B3E6-C9711E40CEF7}">
      <dgm:prSet/>
      <dgm:spPr/>
      <dgm:t>
        <a:bodyPr/>
        <a:lstStyle/>
        <a:p>
          <a:endParaRPr lang="es-ES"/>
        </a:p>
      </dgm:t>
    </dgm:pt>
    <dgm:pt modelId="{587CBD03-6D14-414F-9556-884DB13B461D}">
      <dgm:prSet/>
      <dgm:spPr>
        <a:solidFill>
          <a:schemeClr val="accent2">
            <a:alpha val="90000"/>
          </a:schemeClr>
        </a:solidFill>
      </dgm:spPr>
      <dgm:t>
        <a:bodyPr/>
        <a:lstStyle/>
        <a:p>
          <a:r>
            <a:rPr lang="ca-ES" noProof="0" dirty="0" smtClean="0"/>
            <a:t>Espai d’escolta i gestió del seu malestar</a:t>
          </a:r>
          <a:endParaRPr lang="ca-ES" noProof="0" dirty="0"/>
        </a:p>
      </dgm:t>
    </dgm:pt>
    <dgm:pt modelId="{1E0E8351-4924-4CFF-B62B-2079F0C25B18}" type="parTrans" cxnId="{6C6B143D-A8F3-4E20-99B6-EF8FAA11883E}">
      <dgm:prSet/>
      <dgm:spPr/>
      <dgm:t>
        <a:bodyPr/>
        <a:lstStyle/>
        <a:p>
          <a:endParaRPr lang="es-ES"/>
        </a:p>
      </dgm:t>
    </dgm:pt>
    <dgm:pt modelId="{4CF710E6-0C62-4B2A-AD74-031C40D82608}" type="sibTrans" cxnId="{6C6B143D-A8F3-4E20-99B6-EF8FAA11883E}">
      <dgm:prSet/>
      <dgm:spPr/>
      <dgm:t>
        <a:bodyPr/>
        <a:lstStyle/>
        <a:p>
          <a:endParaRPr lang="es-ES"/>
        </a:p>
      </dgm:t>
    </dgm:pt>
    <dgm:pt modelId="{75EFA1BE-45F9-4B7A-8F7C-0AF37581A58C}">
      <dgm:prSet/>
      <dgm:spPr>
        <a:solidFill>
          <a:schemeClr val="accent2">
            <a:alpha val="90000"/>
          </a:schemeClr>
        </a:solidFill>
      </dgm:spPr>
      <dgm:t>
        <a:bodyPr/>
        <a:lstStyle/>
        <a:p>
          <a:r>
            <a:rPr lang="ca-ES" noProof="0" dirty="0" smtClean="0"/>
            <a:t>Foment de l’empatia vers els altres</a:t>
          </a:r>
          <a:endParaRPr lang="ca-ES" noProof="0" dirty="0"/>
        </a:p>
      </dgm:t>
    </dgm:pt>
    <dgm:pt modelId="{350BDB68-39A8-4FA2-A064-BFA1E78EDC61}" type="parTrans" cxnId="{1073D17A-D68B-497D-9439-48B73A66A8EB}">
      <dgm:prSet/>
      <dgm:spPr/>
      <dgm:t>
        <a:bodyPr/>
        <a:lstStyle/>
        <a:p>
          <a:endParaRPr lang="es-ES"/>
        </a:p>
      </dgm:t>
    </dgm:pt>
    <dgm:pt modelId="{E54E6CA7-219B-4430-AB47-5B8F7CF1DD6F}" type="sibTrans" cxnId="{1073D17A-D68B-497D-9439-48B73A66A8EB}">
      <dgm:prSet/>
      <dgm:spPr/>
      <dgm:t>
        <a:bodyPr/>
        <a:lstStyle/>
        <a:p>
          <a:endParaRPr lang="es-ES"/>
        </a:p>
      </dgm:t>
    </dgm:pt>
    <dgm:pt modelId="{A07CE09C-8E4B-41CE-935E-F3B5591392C2}">
      <dgm:prSet/>
      <dgm:spPr>
        <a:solidFill>
          <a:schemeClr val="accent2">
            <a:alpha val="90000"/>
          </a:schemeClr>
        </a:solidFill>
      </dgm:spPr>
      <dgm:t>
        <a:bodyPr/>
        <a:lstStyle/>
        <a:p>
          <a:r>
            <a:rPr lang="ca-ES" noProof="0" dirty="0" smtClean="0"/>
            <a:t>Treball emocional </a:t>
          </a:r>
          <a:endParaRPr lang="ca-ES" noProof="0" dirty="0"/>
        </a:p>
      </dgm:t>
    </dgm:pt>
    <dgm:pt modelId="{22126713-53D0-45BD-BA9A-F0233BA91EDE}" type="parTrans" cxnId="{E503DE10-C197-44E4-B271-3B6C0585CB57}">
      <dgm:prSet/>
      <dgm:spPr/>
      <dgm:t>
        <a:bodyPr/>
        <a:lstStyle/>
        <a:p>
          <a:endParaRPr lang="es-ES"/>
        </a:p>
      </dgm:t>
    </dgm:pt>
    <dgm:pt modelId="{F00B6968-0808-433A-B4B0-DF8A3D5631D5}" type="sibTrans" cxnId="{E503DE10-C197-44E4-B271-3B6C0585CB57}">
      <dgm:prSet/>
      <dgm:spPr/>
      <dgm:t>
        <a:bodyPr/>
        <a:lstStyle/>
        <a:p>
          <a:endParaRPr lang="es-ES"/>
        </a:p>
      </dgm:t>
    </dgm:pt>
    <dgm:pt modelId="{6B5D2121-50C5-46C3-9285-7C9EF447BD1B}">
      <dgm:prSet/>
      <dgm:spPr>
        <a:solidFill>
          <a:schemeClr val="accent2">
            <a:alpha val="90000"/>
          </a:schemeClr>
        </a:solidFill>
      </dgm:spPr>
      <dgm:t>
        <a:bodyPr/>
        <a:lstStyle/>
        <a:p>
          <a:r>
            <a:rPr lang="ca-ES" noProof="0" dirty="0" smtClean="0"/>
            <a:t>Promocionar habilitats socials i de gestió de conflictes</a:t>
          </a:r>
          <a:endParaRPr lang="ca-ES" noProof="0" dirty="0"/>
        </a:p>
      </dgm:t>
    </dgm:pt>
    <dgm:pt modelId="{537905A3-87E7-4175-A4EC-B30FB6DDFDCB}" type="parTrans" cxnId="{D8CF2C30-057A-46B2-B334-8C36462EFC48}">
      <dgm:prSet/>
      <dgm:spPr/>
      <dgm:t>
        <a:bodyPr/>
        <a:lstStyle/>
        <a:p>
          <a:endParaRPr lang="es-ES"/>
        </a:p>
      </dgm:t>
    </dgm:pt>
    <dgm:pt modelId="{10618370-FCA8-4575-829A-91569136F777}" type="sibTrans" cxnId="{D8CF2C30-057A-46B2-B334-8C36462EFC48}">
      <dgm:prSet/>
      <dgm:spPr/>
      <dgm:t>
        <a:bodyPr/>
        <a:lstStyle/>
        <a:p>
          <a:endParaRPr lang="es-ES"/>
        </a:p>
      </dgm:t>
    </dgm:pt>
    <dgm:pt modelId="{56A02FED-4B6A-4319-8009-0BB669DCCBE5}">
      <dgm:prSet/>
      <dgm:spPr>
        <a:solidFill>
          <a:schemeClr val="accent2">
            <a:alpha val="90000"/>
          </a:schemeClr>
        </a:solidFill>
      </dgm:spPr>
      <dgm:t>
        <a:bodyPr/>
        <a:lstStyle/>
        <a:p>
          <a:r>
            <a:rPr lang="ca-ES" b="1" noProof="0" dirty="0" smtClean="0"/>
            <a:t>Objectiu</a:t>
          </a:r>
          <a:r>
            <a:rPr lang="ca-ES" noProof="0" dirty="0" smtClean="0"/>
            <a:t>: Augmentar l’autoconeixement i confiança en benefici propi i del conjunt familiar</a:t>
          </a:r>
          <a:endParaRPr lang="ca-ES" noProof="0" dirty="0"/>
        </a:p>
      </dgm:t>
    </dgm:pt>
    <dgm:pt modelId="{78A7936B-6D8C-458E-95F9-0E81AAA144FC}" type="parTrans" cxnId="{7CE1C2B5-5858-44EF-B3F5-2E682C9D5FE7}">
      <dgm:prSet/>
      <dgm:spPr/>
      <dgm:t>
        <a:bodyPr/>
        <a:lstStyle/>
        <a:p>
          <a:endParaRPr lang="es-ES"/>
        </a:p>
      </dgm:t>
    </dgm:pt>
    <dgm:pt modelId="{F2EE18DB-F40D-41F2-B90B-9C22C16B329E}" type="sibTrans" cxnId="{7CE1C2B5-5858-44EF-B3F5-2E682C9D5FE7}">
      <dgm:prSet/>
      <dgm:spPr/>
      <dgm:t>
        <a:bodyPr/>
        <a:lstStyle/>
        <a:p>
          <a:endParaRPr lang="es-ES"/>
        </a:p>
      </dgm:t>
    </dgm:pt>
    <dgm:pt modelId="{0743C8A4-1649-4E71-82A3-919C93E4B140}">
      <dgm:prSet phldrT="[Texto]"/>
      <dgm:spPr>
        <a:solidFill>
          <a:schemeClr val="accent2">
            <a:alpha val="90000"/>
          </a:schemeClr>
        </a:solidFill>
      </dgm:spPr>
      <dgm:t>
        <a:bodyPr/>
        <a:lstStyle/>
        <a:p>
          <a:r>
            <a:rPr lang="ca-ES" noProof="0" dirty="0" smtClean="0"/>
            <a:t>Diferenciació dels rols</a:t>
          </a:r>
          <a:endParaRPr lang="ca-ES" noProof="0" dirty="0"/>
        </a:p>
      </dgm:t>
    </dgm:pt>
    <dgm:pt modelId="{32A6EB0D-2092-4AE2-B8BC-1ACBC76A2F2B}" type="parTrans" cxnId="{81E78A81-60FC-4C6A-A35B-EF10DB0A6460}">
      <dgm:prSet/>
      <dgm:spPr/>
      <dgm:t>
        <a:bodyPr/>
        <a:lstStyle/>
        <a:p>
          <a:endParaRPr lang="es-ES"/>
        </a:p>
      </dgm:t>
    </dgm:pt>
    <dgm:pt modelId="{3F9B2F9A-7C69-4010-8FC0-7620B3CD0235}" type="sibTrans" cxnId="{81E78A81-60FC-4C6A-A35B-EF10DB0A6460}">
      <dgm:prSet/>
      <dgm:spPr/>
      <dgm:t>
        <a:bodyPr/>
        <a:lstStyle/>
        <a:p>
          <a:endParaRPr lang="es-ES"/>
        </a:p>
      </dgm:t>
    </dgm:pt>
    <dgm:pt modelId="{4204C79A-A467-4866-8B21-11FBDB27CB67}">
      <dgm:prSet phldrT="[Texto]"/>
      <dgm:spPr>
        <a:solidFill>
          <a:schemeClr val="accent2">
            <a:alpha val="90000"/>
          </a:schemeClr>
        </a:solidFill>
      </dgm:spPr>
      <dgm:t>
        <a:bodyPr/>
        <a:lstStyle/>
        <a:p>
          <a:r>
            <a:rPr lang="ca-ES" noProof="0" dirty="0" smtClean="0"/>
            <a:t>Reformulació del conflicte</a:t>
          </a:r>
          <a:endParaRPr lang="ca-ES" noProof="0" dirty="0"/>
        </a:p>
      </dgm:t>
    </dgm:pt>
    <dgm:pt modelId="{66F87F17-1B0E-4DDF-AED2-CD25BA51E972}" type="parTrans" cxnId="{FEA37337-E8E3-4594-83A9-A6695E757C00}">
      <dgm:prSet/>
      <dgm:spPr/>
      <dgm:t>
        <a:bodyPr/>
        <a:lstStyle/>
        <a:p>
          <a:endParaRPr lang="es-ES"/>
        </a:p>
      </dgm:t>
    </dgm:pt>
    <dgm:pt modelId="{5E040F4A-7F7E-4BF1-B423-19BA0039CFB4}" type="sibTrans" cxnId="{FEA37337-E8E3-4594-83A9-A6695E757C00}">
      <dgm:prSet/>
      <dgm:spPr/>
      <dgm:t>
        <a:bodyPr/>
        <a:lstStyle/>
        <a:p>
          <a:endParaRPr lang="es-ES"/>
        </a:p>
      </dgm:t>
    </dgm:pt>
    <dgm:pt modelId="{76E2A0E1-60B5-4696-81A5-3D03EEB36BD9}" type="pres">
      <dgm:prSet presAssocID="{EF225451-591E-4A11-9BEE-13EFC9B17CD7}" presName="Name0" presStyleCnt="0">
        <dgm:presLayoutVars>
          <dgm:dir/>
          <dgm:animLvl val="lvl"/>
          <dgm:resizeHandles val="exact"/>
        </dgm:presLayoutVars>
      </dgm:prSet>
      <dgm:spPr/>
      <dgm:t>
        <a:bodyPr/>
        <a:lstStyle/>
        <a:p>
          <a:endParaRPr lang="es-ES"/>
        </a:p>
      </dgm:t>
    </dgm:pt>
    <dgm:pt modelId="{C8E764F9-63F9-4100-9909-95D5D5E6198E}" type="pres">
      <dgm:prSet presAssocID="{F529D8E2-868E-4209-BB96-1313109F952B}" presName="composite" presStyleCnt="0"/>
      <dgm:spPr/>
    </dgm:pt>
    <dgm:pt modelId="{8F512E02-9F98-45DA-B289-7127879A66B8}" type="pres">
      <dgm:prSet presAssocID="{F529D8E2-868E-4209-BB96-1313109F952B}" presName="parTx" presStyleLbl="alignNode1" presStyleIdx="0" presStyleCnt="4">
        <dgm:presLayoutVars>
          <dgm:chMax val="0"/>
          <dgm:chPref val="0"/>
          <dgm:bulletEnabled val="1"/>
        </dgm:presLayoutVars>
      </dgm:prSet>
      <dgm:spPr/>
      <dgm:t>
        <a:bodyPr/>
        <a:lstStyle/>
        <a:p>
          <a:endParaRPr lang="es-ES"/>
        </a:p>
      </dgm:t>
    </dgm:pt>
    <dgm:pt modelId="{CF3D59C6-2216-4783-82CD-0D9C6F9C00B7}" type="pres">
      <dgm:prSet presAssocID="{F529D8E2-868E-4209-BB96-1313109F952B}" presName="desTx" presStyleLbl="alignAccFollowNode1" presStyleIdx="0" presStyleCnt="4">
        <dgm:presLayoutVars>
          <dgm:bulletEnabled val="1"/>
        </dgm:presLayoutVars>
      </dgm:prSet>
      <dgm:spPr/>
      <dgm:t>
        <a:bodyPr/>
        <a:lstStyle/>
        <a:p>
          <a:endParaRPr lang="es-ES"/>
        </a:p>
      </dgm:t>
    </dgm:pt>
    <dgm:pt modelId="{D895D640-905B-41CB-A043-8A9B7DA2769D}" type="pres">
      <dgm:prSet presAssocID="{A05A42B2-BDA7-4CA9-B06B-ED8F6B312EA9}" presName="space" presStyleCnt="0"/>
      <dgm:spPr/>
    </dgm:pt>
    <dgm:pt modelId="{EE72962D-3B20-49A2-8261-7FAD9450D0FC}" type="pres">
      <dgm:prSet presAssocID="{571FA5FD-92F4-499D-A325-67FCC6DF8511}" presName="composite" presStyleCnt="0"/>
      <dgm:spPr/>
    </dgm:pt>
    <dgm:pt modelId="{178CEEE7-8D6E-4185-8B24-D85CAA3D8971}" type="pres">
      <dgm:prSet presAssocID="{571FA5FD-92F4-499D-A325-67FCC6DF8511}" presName="parTx" presStyleLbl="alignNode1" presStyleIdx="1" presStyleCnt="4" custLinFactX="14222" custLinFactNeighborX="100000" custLinFactNeighborY="0">
        <dgm:presLayoutVars>
          <dgm:chMax val="0"/>
          <dgm:chPref val="0"/>
          <dgm:bulletEnabled val="1"/>
        </dgm:presLayoutVars>
      </dgm:prSet>
      <dgm:spPr/>
      <dgm:t>
        <a:bodyPr/>
        <a:lstStyle/>
        <a:p>
          <a:endParaRPr lang="es-ES"/>
        </a:p>
      </dgm:t>
    </dgm:pt>
    <dgm:pt modelId="{F343898B-0D14-40D9-A114-B61FAC07DB39}" type="pres">
      <dgm:prSet presAssocID="{571FA5FD-92F4-499D-A325-67FCC6DF8511}" presName="desTx" presStyleLbl="alignAccFollowNode1" presStyleIdx="1" presStyleCnt="4" custLinFactX="14221" custLinFactNeighborX="100000" custLinFactNeighborY="696">
        <dgm:presLayoutVars>
          <dgm:bulletEnabled val="1"/>
        </dgm:presLayoutVars>
      </dgm:prSet>
      <dgm:spPr/>
      <dgm:t>
        <a:bodyPr/>
        <a:lstStyle/>
        <a:p>
          <a:endParaRPr lang="es-ES"/>
        </a:p>
      </dgm:t>
    </dgm:pt>
    <dgm:pt modelId="{48FA90E9-92A9-42D7-B2A5-FF6C04ACB22E}" type="pres">
      <dgm:prSet presAssocID="{225D5DB2-6BD6-42E9-A1A4-146404815878}" presName="space" presStyleCnt="0"/>
      <dgm:spPr/>
    </dgm:pt>
    <dgm:pt modelId="{29179F48-C7CC-465C-9BD7-7C65FA9D41C2}" type="pres">
      <dgm:prSet presAssocID="{D2AB1B9F-D0BF-4F05-8F96-4AACBFBBADF9}" presName="composite" presStyleCnt="0"/>
      <dgm:spPr/>
    </dgm:pt>
    <dgm:pt modelId="{9E4D29B6-9AFE-4ED2-8842-925EF2DEC3C9}" type="pres">
      <dgm:prSet presAssocID="{D2AB1B9F-D0BF-4F05-8F96-4AACBFBBADF9}" presName="parTx" presStyleLbl="alignNode1" presStyleIdx="2" presStyleCnt="4" custLinFactX="-13732" custLinFactNeighborX="-100000" custLinFactNeighborY="921">
        <dgm:presLayoutVars>
          <dgm:chMax val="0"/>
          <dgm:chPref val="0"/>
          <dgm:bulletEnabled val="1"/>
        </dgm:presLayoutVars>
      </dgm:prSet>
      <dgm:spPr/>
      <dgm:t>
        <a:bodyPr/>
        <a:lstStyle/>
        <a:p>
          <a:endParaRPr lang="es-ES"/>
        </a:p>
      </dgm:t>
    </dgm:pt>
    <dgm:pt modelId="{30920BA0-F7C7-4EEE-8DAB-C2A6DBFE79EB}" type="pres">
      <dgm:prSet presAssocID="{D2AB1B9F-D0BF-4F05-8F96-4AACBFBBADF9}" presName="desTx" presStyleLbl="alignAccFollowNode1" presStyleIdx="2" presStyleCnt="4" custLinFactX="-13732" custLinFactNeighborX="-100000" custLinFactNeighborY="695">
        <dgm:presLayoutVars>
          <dgm:bulletEnabled val="1"/>
        </dgm:presLayoutVars>
      </dgm:prSet>
      <dgm:spPr/>
      <dgm:t>
        <a:bodyPr/>
        <a:lstStyle/>
        <a:p>
          <a:endParaRPr lang="es-ES"/>
        </a:p>
      </dgm:t>
    </dgm:pt>
    <dgm:pt modelId="{AA215DA9-A8B2-487C-A100-31580B74D66F}" type="pres">
      <dgm:prSet presAssocID="{EE918383-24B5-4421-99B4-CD361E4CB681}" presName="space" presStyleCnt="0"/>
      <dgm:spPr/>
    </dgm:pt>
    <dgm:pt modelId="{110F4861-A63E-4581-9787-4CD1E4118F6A}" type="pres">
      <dgm:prSet presAssocID="{D873C48F-0C69-4C7F-AB7B-F34BDA8AC9E1}" presName="composite" presStyleCnt="0"/>
      <dgm:spPr/>
    </dgm:pt>
    <dgm:pt modelId="{61440C6A-522F-40DD-AE7B-D3E6CC88AF85}" type="pres">
      <dgm:prSet presAssocID="{D873C48F-0C69-4C7F-AB7B-F34BDA8AC9E1}" presName="parTx" presStyleLbl="alignNode1" presStyleIdx="3" presStyleCnt="4">
        <dgm:presLayoutVars>
          <dgm:chMax val="0"/>
          <dgm:chPref val="0"/>
          <dgm:bulletEnabled val="1"/>
        </dgm:presLayoutVars>
      </dgm:prSet>
      <dgm:spPr/>
      <dgm:t>
        <a:bodyPr/>
        <a:lstStyle/>
        <a:p>
          <a:endParaRPr lang="es-ES"/>
        </a:p>
      </dgm:t>
    </dgm:pt>
    <dgm:pt modelId="{EF6F96D4-4183-4D01-A3D4-987DC3DBB55B}" type="pres">
      <dgm:prSet presAssocID="{D873C48F-0C69-4C7F-AB7B-F34BDA8AC9E1}" presName="desTx" presStyleLbl="alignAccFollowNode1" presStyleIdx="3" presStyleCnt="4">
        <dgm:presLayoutVars>
          <dgm:bulletEnabled val="1"/>
        </dgm:presLayoutVars>
      </dgm:prSet>
      <dgm:spPr/>
      <dgm:t>
        <a:bodyPr/>
        <a:lstStyle/>
        <a:p>
          <a:endParaRPr lang="es-ES"/>
        </a:p>
      </dgm:t>
    </dgm:pt>
  </dgm:ptLst>
  <dgm:cxnLst>
    <dgm:cxn modelId="{1DD44A01-311B-48F3-A294-D1DB0B227701}" type="presOf" srcId="{267D0F26-3688-4288-B3E5-01344615D410}" destId="{F343898B-0D14-40D9-A114-B61FAC07DB39}" srcOrd="0" destOrd="4" presId="urn:microsoft.com/office/officeart/2005/8/layout/hList1"/>
    <dgm:cxn modelId="{6A29C516-5BFA-4CA6-B3E6-C9711E40CEF7}" srcId="{D873C48F-0C69-4C7F-AB7B-F34BDA8AC9E1}" destId="{4F05D446-23FA-456A-AEA9-BF591EDF0E2F}" srcOrd="0" destOrd="0" parTransId="{759416E6-F4AE-4D52-9CC3-88C4CE96F239}" sibTransId="{E17ACFFC-E3CF-463A-80F2-C58C637DD04A}"/>
    <dgm:cxn modelId="{D686259B-0843-40CE-B87B-A1E64B7ED9D4}" type="presOf" srcId="{4F05D446-23FA-456A-AEA9-BF591EDF0E2F}" destId="{EF6F96D4-4183-4D01-A3D4-987DC3DBB55B}" srcOrd="0" destOrd="0" presId="urn:microsoft.com/office/officeart/2005/8/layout/hList1"/>
    <dgm:cxn modelId="{C8839BFB-6EA6-4654-96CE-790092377C88}" type="presOf" srcId="{A07CE09C-8E4B-41CE-935E-F3B5591392C2}" destId="{EF6F96D4-4183-4D01-A3D4-987DC3DBB55B}" srcOrd="0" destOrd="3" presId="urn:microsoft.com/office/officeart/2005/8/layout/hList1"/>
    <dgm:cxn modelId="{488323E1-772B-4901-A41B-9056B9A79CE9}" type="presOf" srcId="{BE69BD8B-BA68-4F9D-83C2-9AD3B45FEC7F}" destId="{CF3D59C6-2216-4783-82CD-0D9C6F9C00B7}" srcOrd="0" destOrd="2" presId="urn:microsoft.com/office/officeart/2005/8/layout/hList1"/>
    <dgm:cxn modelId="{EECF3E23-20E1-4EDE-B0FF-CC0CA723A247}" srcId="{F529D8E2-868E-4209-BB96-1313109F952B}" destId="{BE69BD8B-BA68-4F9D-83C2-9AD3B45FEC7F}" srcOrd="2" destOrd="0" parTransId="{8517DD92-5029-41EA-BC4F-F11814BFC8BC}" sibTransId="{2CC63494-AF75-4FA9-8BF9-056CE0C1D431}"/>
    <dgm:cxn modelId="{E0556F10-1B82-41DF-B7A8-6351FEB2FD05}" type="presOf" srcId="{5B22568F-7FF9-42F9-8A03-B4A41E0C81FB}" destId="{30920BA0-F7C7-4EEE-8DAB-C2A6DBFE79EB}" srcOrd="0" destOrd="0" presId="urn:microsoft.com/office/officeart/2005/8/layout/hList1"/>
    <dgm:cxn modelId="{96E72DA4-6436-4AF7-B864-8E539A185AA8}" srcId="{EF225451-591E-4A11-9BEE-13EFC9B17CD7}" destId="{D873C48F-0C69-4C7F-AB7B-F34BDA8AC9E1}" srcOrd="3" destOrd="0" parTransId="{9A12D8AF-916B-449C-A29C-6911BD1C155F}" sibTransId="{A821E4F4-C03E-41D4-BE5B-2DC8E82006D4}"/>
    <dgm:cxn modelId="{D8CF2C30-057A-46B2-B334-8C36462EFC48}" srcId="{D873C48F-0C69-4C7F-AB7B-F34BDA8AC9E1}" destId="{6B5D2121-50C5-46C3-9285-7C9EF447BD1B}" srcOrd="4" destOrd="0" parTransId="{537905A3-87E7-4175-A4EC-B30FB6DDFDCB}" sibTransId="{10618370-FCA8-4575-829A-91569136F777}"/>
    <dgm:cxn modelId="{8FEFDBEF-746C-4DCD-BE7D-3C5BDFE55FF3}" type="presOf" srcId="{6B5D2121-50C5-46C3-9285-7C9EF447BD1B}" destId="{EF6F96D4-4183-4D01-A3D4-987DC3DBB55B}" srcOrd="0" destOrd="4" presId="urn:microsoft.com/office/officeart/2005/8/layout/hList1"/>
    <dgm:cxn modelId="{F9757B45-9297-4F39-B625-A0CECD22F591}" type="presOf" srcId="{66B27807-1C11-43F2-B013-1CAE70626B99}" destId="{30920BA0-F7C7-4EEE-8DAB-C2A6DBFE79EB}" srcOrd="0" destOrd="2" presId="urn:microsoft.com/office/officeart/2005/8/layout/hList1"/>
    <dgm:cxn modelId="{7CE1C2B5-5858-44EF-B3F5-2E682C9D5FE7}" srcId="{D873C48F-0C69-4C7F-AB7B-F34BDA8AC9E1}" destId="{56A02FED-4B6A-4319-8009-0BB669DCCBE5}" srcOrd="5" destOrd="0" parTransId="{78A7936B-6D8C-458E-95F9-0E81AAA144FC}" sibTransId="{F2EE18DB-F40D-41F2-B90B-9C22C16B329E}"/>
    <dgm:cxn modelId="{1A6D1E51-0F7C-49A1-9873-711C35C4EE9D}" type="presOf" srcId="{944F345B-E3AC-4B48-A447-CEBD426FFDBA}" destId="{CF3D59C6-2216-4783-82CD-0D9C6F9C00B7}" srcOrd="0" destOrd="0" presId="urn:microsoft.com/office/officeart/2005/8/layout/hList1"/>
    <dgm:cxn modelId="{A19C09B6-963E-4099-AAC1-3D036B4D136F}" type="presOf" srcId="{99593A14-594F-4671-A959-A3E56E57657A}" destId="{F343898B-0D14-40D9-A114-B61FAC07DB39}" srcOrd="0" destOrd="0" presId="urn:microsoft.com/office/officeart/2005/8/layout/hList1"/>
    <dgm:cxn modelId="{36F8AF5E-2A24-4E26-99A4-EB161B014BF9}" type="presOf" srcId="{4204C79A-A467-4866-8B21-11FBDB27CB67}" destId="{F343898B-0D14-40D9-A114-B61FAC07DB39}" srcOrd="0" destOrd="2" presId="urn:microsoft.com/office/officeart/2005/8/layout/hList1"/>
    <dgm:cxn modelId="{C21AD372-9482-4DBF-8829-08BB9A243E8A}" type="presOf" srcId="{56A02FED-4B6A-4319-8009-0BB669DCCBE5}" destId="{EF6F96D4-4183-4D01-A3D4-987DC3DBB55B}" srcOrd="0" destOrd="5" presId="urn:microsoft.com/office/officeart/2005/8/layout/hList1"/>
    <dgm:cxn modelId="{9770A5D9-55A7-468D-818E-E00159F52880}" srcId="{F529D8E2-868E-4209-BB96-1313109F952B}" destId="{A275C3D8-461C-4FE6-B4BF-1EA3255A43FF}" srcOrd="1" destOrd="0" parTransId="{FD5269F8-B9F5-4350-AAB0-4D24FA88EF89}" sibTransId="{39F4621B-CD1C-4A9B-AAC0-D249737B4CF2}"/>
    <dgm:cxn modelId="{FEA37337-E8E3-4594-83A9-A6695E757C00}" srcId="{571FA5FD-92F4-499D-A325-67FCC6DF8511}" destId="{4204C79A-A467-4866-8B21-11FBDB27CB67}" srcOrd="2" destOrd="0" parTransId="{66F87F17-1B0E-4DDF-AED2-CD25BA51E972}" sibTransId="{5E040F4A-7F7E-4BF1-B423-19BA0039CFB4}"/>
    <dgm:cxn modelId="{ECBF8873-F1F4-4A09-8F45-219835DB3551}" srcId="{F529D8E2-868E-4209-BB96-1313109F952B}" destId="{944F345B-E3AC-4B48-A447-CEBD426FFDBA}" srcOrd="0" destOrd="0" parTransId="{060B7CA8-F909-42EA-A17F-CC45A528B034}" sibTransId="{0CEB1EED-6F39-4C40-ADCC-D021A51A22C6}"/>
    <dgm:cxn modelId="{9FD8EEA9-0B39-4C75-B6A8-23BCD80562A3}" type="presOf" srcId="{A275C3D8-461C-4FE6-B4BF-1EA3255A43FF}" destId="{CF3D59C6-2216-4783-82CD-0D9C6F9C00B7}" srcOrd="0" destOrd="1" presId="urn:microsoft.com/office/officeart/2005/8/layout/hList1"/>
    <dgm:cxn modelId="{A8CBA6A3-1F26-4862-82CD-A8E94A007658}" type="presOf" srcId="{587CBD03-6D14-414F-9556-884DB13B461D}" destId="{EF6F96D4-4183-4D01-A3D4-987DC3DBB55B}" srcOrd="0" destOrd="1" presId="urn:microsoft.com/office/officeart/2005/8/layout/hList1"/>
    <dgm:cxn modelId="{8441347E-24DE-4A38-8440-19D381A839EC}" type="presOf" srcId="{571FA5FD-92F4-499D-A325-67FCC6DF8511}" destId="{178CEEE7-8D6E-4185-8B24-D85CAA3D8971}" srcOrd="0" destOrd="0" presId="urn:microsoft.com/office/officeart/2005/8/layout/hList1"/>
    <dgm:cxn modelId="{46B78BEA-9E54-404C-AE58-01D18B77EBDE}" type="presOf" srcId="{A6B3C1A5-5B73-4200-BC1B-B2EC861E550F}" destId="{30920BA0-F7C7-4EEE-8DAB-C2A6DBFE79EB}" srcOrd="0" destOrd="5" presId="urn:microsoft.com/office/officeart/2005/8/layout/hList1"/>
    <dgm:cxn modelId="{55468A92-3D01-47AD-A13B-5EB1C933868E}" srcId="{D2AB1B9F-D0BF-4F05-8F96-4AACBFBBADF9}" destId="{2345DF0F-9A0B-4937-9C77-88E4FF7D52B8}" srcOrd="1" destOrd="0" parTransId="{89F34810-E76F-4539-AA5C-D1D9DD8184A6}" sibTransId="{2CA8B50D-F2FF-4763-8D19-A52D1764C25F}"/>
    <dgm:cxn modelId="{5424ABFE-847D-48E9-928B-D891AD0FC883}" type="presOf" srcId="{D2AB1B9F-D0BF-4F05-8F96-4AACBFBBADF9}" destId="{9E4D29B6-9AFE-4ED2-8842-925EF2DEC3C9}" srcOrd="0" destOrd="0" presId="urn:microsoft.com/office/officeart/2005/8/layout/hList1"/>
    <dgm:cxn modelId="{D5A8F5E9-B8BA-4A5D-9711-007855523C3B}" type="presOf" srcId="{D873C48F-0C69-4C7F-AB7B-F34BDA8AC9E1}" destId="{61440C6A-522F-40DD-AE7B-D3E6CC88AF85}" srcOrd="0" destOrd="0" presId="urn:microsoft.com/office/officeart/2005/8/layout/hList1"/>
    <dgm:cxn modelId="{1073D17A-D68B-497D-9439-48B73A66A8EB}" srcId="{D873C48F-0C69-4C7F-AB7B-F34BDA8AC9E1}" destId="{75EFA1BE-45F9-4B7A-8F7C-0AF37581A58C}" srcOrd="2" destOrd="0" parTransId="{350BDB68-39A8-4FA2-A064-BFA1E78EDC61}" sibTransId="{E54E6CA7-219B-4430-AB47-5B8F7CF1DD6F}"/>
    <dgm:cxn modelId="{E672606A-DDB5-48C1-949F-27FF17495FA7}" type="presOf" srcId="{F529D8E2-868E-4209-BB96-1313109F952B}" destId="{8F512E02-9F98-45DA-B289-7127879A66B8}" srcOrd="0" destOrd="0" presId="urn:microsoft.com/office/officeart/2005/8/layout/hList1"/>
    <dgm:cxn modelId="{E287EC34-1378-49C7-AB61-2FF797112A49}" srcId="{EF225451-591E-4A11-9BEE-13EFC9B17CD7}" destId="{D2AB1B9F-D0BF-4F05-8F96-4AACBFBBADF9}" srcOrd="2" destOrd="0" parTransId="{A3992386-5D1F-4973-B761-42F8AED163FA}" sibTransId="{EE918383-24B5-4421-99B4-CD361E4CB681}"/>
    <dgm:cxn modelId="{CDA6B687-E30F-4BDB-BE6C-5E96ADAB9084}" type="presOf" srcId="{77203742-DA6D-4CBD-B18F-ADBF877537AD}" destId="{30920BA0-F7C7-4EEE-8DAB-C2A6DBFE79EB}" srcOrd="0" destOrd="4" presId="urn:microsoft.com/office/officeart/2005/8/layout/hList1"/>
    <dgm:cxn modelId="{81E78A81-60FC-4C6A-A35B-EF10DB0A6460}" srcId="{571FA5FD-92F4-499D-A325-67FCC6DF8511}" destId="{0743C8A4-1649-4E71-82A3-919C93E4B140}" srcOrd="1" destOrd="0" parTransId="{32A6EB0D-2092-4AE2-B8BC-1ACBC76A2F2B}" sibTransId="{3F9B2F9A-7C69-4010-8FC0-7620B3CD0235}"/>
    <dgm:cxn modelId="{121CAB3D-54E8-4FD1-A2DC-3D38850AA977}" srcId="{EF225451-591E-4A11-9BEE-13EFC9B17CD7}" destId="{571FA5FD-92F4-499D-A325-67FCC6DF8511}" srcOrd="1" destOrd="0" parTransId="{B1E945CC-570A-41A5-AFAD-CED62DB5217F}" sibTransId="{225D5DB2-6BD6-42E9-A1A4-146404815878}"/>
    <dgm:cxn modelId="{7B1575D6-78D7-4371-90C4-1BA3AFCCA1F6}" srcId="{D2AB1B9F-D0BF-4F05-8F96-4AACBFBBADF9}" destId="{66B27807-1C11-43F2-B013-1CAE70626B99}" srcOrd="2" destOrd="0" parTransId="{4F42677F-EC97-4E0E-A394-CDC97823F313}" sibTransId="{5974DCCF-6F26-472D-AF76-1095F000B13B}"/>
    <dgm:cxn modelId="{8AC76E74-889B-474B-BB7E-30A2B06FE2E9}" type="presOf" srcId="{BC0F7CEF-1584-4F3F-8036-FDD93185615F}" destId="{30920BA0-F7C7-4EEE-8DAB-C2A6DBFE79EB}" srcOrd="0" destOrd="3" presId="urn:microsoft.com/office/officeart/2005/8/layout/hList1"/>
    <dgm:cxn modelId="{35BE60CF-ECD8-4CA2-87A1-9CDF502AA584}" srcId="{D2AB1B9F-D0BF-4F05-8F96-4AACBFBBADF9}" destId="{5B22568F-7FF9-42F9-8A03-B4A41E0C81FB}" srcOrd="0" destOrd="0" parTransId="{328A7EC0-2DEE-41FC-B11A-D44F655BA694}" sibTransId="{6CAFC7C6-6520-4A02-87F8-2D8E8E628E54}"/>
    <dgm:cxn modelId="{04F3967B-FA34-4D08-AFAE-0E27D9849EEB}" type="presOf" srcId="{EF225451-591E-4A11-9BEE-13EFC9B17CD7}" destId="{76E2A0E1-60B5-4696-81A5-3D03EEB36BD9}" srcOrd="0" destOrd="0" presId="urn:microsoft.com/office/officeart/2005/8/layout/hList1"/>
    <dgm:cxn modelId="{42C3DBCD-691C-4127-A4EC-852D179B51DF}" srcId="{D2AB1B9F-D0BF-4F05-8F96-4AACBFBBADF9}" destId="{77203742-DA6D-4CBD-B18F-ADBF877537AD}" srcOrd="4" destOrd="0" parTransId="{173630B5-4849-44F3-8E2F-A0AAB1F09EC1}" sibTransId="{A64DAC12-8A4E-4AD1-B2F9-59706657AFAA}"/>
    <dgm:cxn modelId="{4742A6FC-0C6F-470A-A478-90D1381B07F2}" srcId="{571FA5FD-92F4-499D-A325-67FCC6DF8511}" destId="{267D0F26-3688-4288-B3E5-01344615D410}" srcOrd="4" destOrd="0" parTransId="{6E06B9C6-79B2-4319-ABEC-F6E7256F92E9}" sibTransId="{7CA7FA72-52D0-4460-BF2C-9C8217225C54}"/>
    <dgm:cxn modelId="{23925EA6-E7A5-499A-8B94-658E6A702949}" type="presOf" srcId="{32866567-E3CC-4AEB-9C77-72BCE91297B8}" destId="{F343898B-0D14-40D9-A114-B61FAC07DB39}" srcOrd="0" destOrd="3" presId="urn:microsoft.com/office/officeart/2005/8/layout/hList1"/>
    <dgm:cxn modelId="{B7CA1EAC-EAF6-42D4-B390-6C470974F85F}" type="presOf" srcId="{2345DF0F-9A0B-4937-9C77-88E4FF7D52B8}" destId="{30920BA0-F7C7-4EEE-8DAB-C2A6DBFE79EB}" srcOrd="0" destOrd="1" presId="urn:microsoft.com/office/officeart/2005/8/layout/hList1"/>
    <dgm:cxn modelId="{4AC6D0A2-1B93-42F6-BA70-A5E8449A2F1C}" srcId="{571FA5FD-92F4-499D-A325-67FCC6DF8511}" destId="{99593A14-594F-4671-A959-A3E56E57657A}" srcOrd="0" destOrd="0" parTransId="{135843C1-6ABA-4270-9B22-AA9F16CEF33B}" sibTransId="{F4A9CD93-E1B4-49BC-9914-2F7E6040ED5B}"/>
    <dgm:cxn modelId="{2217ADBD-8193-4038-B4F5-79AA211B9AA2}" type="presOf" srcId="{75EFA1BE-45F9-4B7A-8F7C-0AF37581A58C}" destId="{EF6F96D4-4183-4D01-A3D4-987DC3DBB55B}" srcOrd="0" destOrd="2" presId="urn:microsoft.com/office/officeart/2005/8/layout/hList1"/>
    <dgm:cxn modelId="{6893A849-A01E-4D7C-9AD9-472F75060CFE}" srcId="{EF225451-591E-4A11-9BEE-13EFC9B17CD7}" destId="{F529D8E2-868E-4209-BB96-1313109F952B}" srcOrd="0" destOrd="0" parTransId="{899ED495-D430-4A94-8ED9-5048B1429E19}" sibTransId="{A05A42B2-BDA7-4CA9-B06B-ED8F6B312EA9}"/>
    <dgm:cxn modelId="{6C6B143D-A8F3-4E20-99B6-EF8FAA11883E}" srcId="{D873C48F-0C69-4C7F-AB7B-F34BDA8AC9E1}" destId="{587CBD03-6D14-414F-9556-884DB13B461D}" srcOrd="1" destOrd="0" parTransId="{1E0E8351-4924-4CFF-B62B-2079F0C25B18}" sibTransId="{4CF710E6-0C62-4B2A-AD74-031C40D82608}"/>
    <dgm:cxn modelId="{497F0F18-B27E-4AEA-A5D6-DE064E45DDCC}" type="presOf" srcId="{0743C8A4-1649-4E71-82A3-919C93E4B140}" destId="{F343898B-0D14-40D9-A114-B61FAC07DB39}" srcOrd="0" destOrd="1" presId="urn:microsoft.com/office/officeart/2005/8/layout/hList1"/>
    <dgm:cxn modelId="{E503DE10-C197-44E4-B271-3B6C0585CB57}" srcId="{D873C48F-0C69-4C7F-AB7B-F34BDA8AC9E1}" destId="{A07CE09C-8E4B-41CE-935E-F3B5591392C2}" srcOrd="3" destOrd="0" parTransId="{22126713-53D0-45BD-BA9A-F0233BA91EDE}" sibTransId="{F00B6968-0808-433A-B4B0-DF8A3D5631D5}"/>
    <dgm:cxn modelId="{793ECCD1-7495-4A96-A242-80C178A38506}" srcId="{D2AB1B9F-D0BF-4F05-8F96-4AACBFBBADF9}" destId="{A6B3C1A5-5B73-4200-BC1B-B2EC861E550F}" srcOrd="5" destOrd="0" parTransId="{A51BE37B-7096-4ED6-A266-EE0B1624C823}" sibTransId="{DFA532AB-DC08-4F02-A358-FB5886108231}"/>
    <dgm:cxn modelId="{EB235E2E-F322-4EDA-8EC0-CA1A5E846B0E}" srcId="{D2AB1B9F-D0BF-4F05-8F96-4AACBFBBADF9}" destId="{BC0F7CEF-1584-4F3F-8036-FDD93185615F}" srcOrd="3" destOrd="0" parTransId="{EE7049B9-EE10-4EBF-B4C1-67D60DC7E77F}" sibTransId="{ADE5363C-61A9-4CC3-8E7D-7C498965EB35}"/>
    <dgm:cxn modelId="{CDBCF0E3-7D83-40B4-BF3F-40DCD4870961}" srcId="{571FA5FD-92F4-499D-A325-67FCC6DF8511}" destId="{32866567-E3CC-4AEB-9C77-72BCE91297B8}" srcOrd="3" destOrd="0" parTransId="{7121D7CA-1382-49A5-8921-16E269DDEB50}" sibTransId="{8BF1BD0D-D277-4BC1-A8E5-285940F4776F}"/>
    <dgm:cxn modelId="{159E1079-BC5B-4827-887E-892D313E44E4}" type="presParOf" srcId="{76E2A0E1-60B5-4696-81A5-3D03EEB36BD9}" destId="{C8E764F9-63F9-4100-9909-95D5D5E6198E}" srcOrd="0" destOrd="0" presId="urn:microsoft.com/office/officeart/2005/8/layout/hList1"/>
    <dgm:cxn modelId="{88F0114F-E5DE-4C53-AC08-526853A7D7CD}" type="presParOf" srcId="{C8E764F9-63F9-4100-9909-95D5D5E6198E}" destId="{8F512E02-9F98-45DA-B289-7127879A66B8}" srcOrd="0" destOrd="0" presId="urn:microsoft.com/office/officeart/2005/8/layout/hList1"/>
    <dgm:cxn modelId="{B14F3187-D4D9-4E3A-8245-1BEB04BE6276}" type="presParOf" srcId="{C8E764F9-63F9-4100-9909-95D5D5E6198E}" destId="{CF3D59C6-2216-4783-82CD-0D9C6F9C00B7}" srcOrd="1" destOrd="0" presId="urn:microsoft.com/office/officeart/2005/8/layout/hList1"/>
    <dgm:cxn modelId="{076B1527-0861-4121-A2E2-AE81943726E0}" type="presParOf" srcId="{76E2A0E1-60B5-4696-81A5-3D03EEB36BD9}" destId="{D895D640-905B-41CB-A043-8A9B7DA2769D}" srcOrd="1" destOrd="0" presId="urn:microsoft.com/office/officeart/2005/8/layout/hList1"/>
    <dgm:cxn modelId="{ED23E2D1-36AF-40DE-A672-29F0C4A0C49C}" type="presParOf" srcId="{76E2A0E1-60B5-4696-81A5-3D03EEB36BD9}" destId="{EE72962D-3B20-49A2-8261-7FAD9450D0FC}" srcOrd="2" destOrd="0" presId="urn:microsoft.com/office/officeart/2005/8/layout/hList1"/>
    <dgm:cxn modelId="{9131E630-DEEA-47B6-85DE-F9144A20EF43}" type="presParOf" srcId="{EE72962D-3B20-49A2-8261-7FAD9450D0FC}" destId="{178CEEE7-8D6E-4185-8B24-D85CAA3D8971}" srcOrd="0" destOrd="0" presId="urn:microsoft.com/office/officeart/2005/8/layout/hList1"/>
    <dgm:cxn modelId="{4AEECC5C-149E-4281-AA12-C4BA4AEB6557}" type="presParOf" srcId="{EE72962D-3B20-49A2-8261-7FAD9450D0FC}" destId="{F343898B-0D14-40D9-A114-B61FAC07DB39}" srcOrd="1" destOrd="0" presId="urn:microsoft.com/office/officeart/2005/8/layout/hList1"/>
    <dgm:cxn modelId="{1B25D525-4CF7-4032-9151-90E75543DB60}" type="presParOf" srcId="{76E2A0E1-60B5-4696-81A5-3D03EEB36BD9}" destId="{48FA90E9-92A9-42D7-B2A5-FF6C04ACB22E}" srcOrd="3" destOrd="0" presId="urn:microsoft.com/office/officeart/2005/8/layout/hList1"/>
    <dgm:cxn modelId="{6067FF41-6E7C-4B0F-AE7F-821116CDCA5E}" type="presParOf" srcId="{76E2A0E1-60B5-4696-81A5-3D03EEB36BD9}" destId="{29179F48-C7CC-465C-9BD7-7C65FA9D41C2}" srcOrd="4" destOrd="0" presId="urn:microsoft.com/office/officeart/2005/8/layout/hList1"/>
    <dgm:cxn modelId="{36123A16-2C73-47B3-A6C4-A8BD692DC263}" type="presParOf" srcId="{29179F48-C7CC-465C-9BD7-7C65FA9D41C2}" destId="{9E4D29B6-9AFE-4ED2-8842-925EF2DEC3C9}" srcOrd="0" destOrd="0" presId="urn:microsoft.com/office/officeart/2005/8/layout/hList1"/>
    <dgm:cxn modelId="{21EA60C9-E5BE-4610-8A0C-189D807AFE7C}" type="presParOf" srcId="{29179F48-C7CC-465C-9BD7-7C65FA9D41C2}" destId="{30920BA0-F7C7-4EEE-8DAB-C2A6DBFE79EB}" srcOrd="1" destOrd="0" presId="urn:microsoft.com/office/officeart/2005/8/layout/hList1"/>
    <dgm:cxn modelId="{B9E11550-78CF-4130-B1E5-10925A9689BF}" type="presParOf" srcId="{76E2A0E1-60B5-4696-81A5-3D03EEB36BD9}" destId="{AA215DA9-A8B2-487C-A100-31580B74D66F}" srcOrd="5" destOrd="0" presId="urn:microsoft.com/office/officeart/2005/8/layout/hList1"/>
    <dgm:cxn modelId="{10E16644-E245-43F9-8EE4-F745E004E771}" type="presParOf" srcId="{76E2A0E1-60B5-4696-81A5-3D03EEB36BD9}" destId="{110F4861-A63E-4581-9787-4CD1E4118F6A}" srcOrd="6" destOrd="0" presId="urn:microsoft.com/office/officeart/2005/8/layout/hList1"/>
    <dgm:cxn modelId="{5541C3BB-BB8A-4B87-A08C-8DEC868F5F6C}" type="presParOf" srcId="{110F4861-A63E-4581-9787-4CD1E4118F6A}" destId="{61440C6A-522F-40DD-AE7B-D3E6CC88AF85}" srcOrd="0" destOrd="0" presId="urn:microsoft.com/office/officeart/2005/8/layout/hList1"/>
    <dgm:cxn modelId="{1131F999-D778-4330-B849-883CB87A28AD}" type="presParOf" srcId="{110F4861-A63E-4581-9787-4CD1E4118F6A}" destId="{EF6F96D4-4183-4D01-A3D4-987DC3DBB55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75237D-E8FE-4EFC-830D-13C528072EC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ES"/>
        </a:p>
      </dgm:t>
    </dgm:pt>
    <dgm:pt modelId="{E6C65E03-09A6-4BDE-8D1A-27AB31D4F163}">
      <dgm:prSet phldrT="[Texto]"/>
      <dgm:spPr/>
      <dgm:t>
        <a:bodyPr/>
        <a:lstStyle/>
        <a:p>
          <a:r>
            <a:rPr lang="ca-ES" noProof="0" dirty="0" smtClean="0"/>
            <a:t>Creació del vincle terapèutic </a:t>
          </a:r>
          <a:endParaRPr lang="ca-ES" b="1" noProof="0" dirty="0">
            <a:solidFill>
              <a:srgbClr val="FF0000"/>
            </a:solidFill>
          </a:endParaRPr>
        </a:p>
      </dgm:t>
    </dgm:pt>
    <dgm:pt modelId="{74681AA8-BACE-4674-8A76-23C5B320CFE5}" type="parTrans" cxnId="{E2B9FA93-44AB-4560-A63B-209E61C50FBD}">
      <dgm:prSet/>
      <dgm:spPr/>
      <dgm:t>
        <a:bodyPr/>
        <a:lstStyle/>
        <a:p>
          <a:endParaRPr lang="ca-ES" noProof="0" dirty="0"/>
        </a:p>
      </dgm:t>
    </dgm:pt>
    <dgm:pt modelId="{51F3C0A5-B68E-4D7F-8E6B-D0C6E8431183}" type="sibTrans" cxnId="{E2B9FA93-44AB-4560-A63B-209E61C50FBD}">
      <dgm:prSet/>
      <dgm:spPr>
        <a:ln>
          <a:solidFill>
            <a:srgbClr val="7030A0"/>
          </a:solidFill>
        </a:ln>
      </dgm:spPr>
      <dgm:t>
        <a:bodyPr/>
        <a:lstStyle/>
        <a:p>
          <a:endParaRPr lang="ca-ES" noProof="0" dirty="0"/>
        </a:p>
      </dgm:t>
    </dgm:pt>
    <dgm:pt modelId="{4CBB90A7-D9B2-4F8B-BDD6-D36AED218412}">
      <dgm:prSet phldrT="[Texto]"/>
      <dgm:spPr>
        <a:ln>
          <a:solidFill>
            <a:schemeClr val="accent2"/>
          </a:solidFill>
        </a:ln>
      </dgm:spPr>
      <dgm:t>
        <a:bodyPr/>
        <a:lstStyle/>
        <a:p>
          <a:r>
            <a:rPr lang="ca-ES" noProof="0" dirty="0" smtClean="0"/>
            <a:t>Impotència, frustració, esgotament</a:t>
          </a:r>
          <a:endParaRPr lang="ca-ES" noProof="0" dirty="0"/>
        </a:p>
      </dgm:t>
    </dgm:pt>
    <dgm:pt modelId="{22554A17-8677-4662-9FB6-C3F114390E59}" type="parTrans" cxnId="{611AF892-51C2-4EB4-B10E-7DD67998EE77}">
      <dgm:prSet/>
      <dgm:spPr/>
      <dgm:t>
        <a:bodyPr/>
        <a:lstStyle/>
        <a:p>
          <a:endParaRPr lang="ca-ES" noProof="0" dirty="0"/>
        </a:p>
      </dgm:t>
    </dgm:pt>
    <dgm:pt modelId="{5A7D016B-BCBD-4220-897F-CACCA4481FF5}" type="sibTrans" cxnId="{611AF892-51C2-4EB4-B10E-7DD67998EE77}">
      <dgm:prSet/>
      <dgm:spPr/>
      <dgm:t>
        <a:bodyPr/>
        <a:lstStyle/>
        <a:p>
          <a:endParaRPr lang="ca-ES" noProof="0" dirty="0"/>
        </a:p>
      </dgm:t>
    </dgm:pt>
    <dgm:pt modelId="{4FC9ED6E-3AC4-4C18-B72A-3C7491ADDA75}">
      <dgm:prSet phldrT="[Texto]"/>
      <dgm:spPr>
        <a:ln>
          <a:solidFill>
            <a:schemeClr val="accent2"/>
          </a:solidFill>
        </a:ln>
      </dgm:spPr>
      <dgm:t>
        <a:bodyPr/>
        <a:lstStyle/>
        <a:p>
          <a:r>
            <a:rPr lang="ca-ES" noProof="0" dirty="0" smtClean="0"/>
            <a:t>Manca de confiança</a:t>
          </a:r>
          <a:endParaRPr lang="ca-ES" noProof="0" dirty="0"/>
        </a:p>
      </dgm:t>
    </dgm:pt>
    <dgm:pt modelId="{D21BB3C1-CF69-431E-80FB-6940A0627F14}" type="parTrans" cxnId="{FA3A496D-2276-4B49-A204-A18DBFF1863D}">
      <dgm:prSet/>
      <dgm:spPr/>
      <dgm:t>
        <a:bodyPr/>
        <a:lstStyle/>
        <a:p>
          <a:endParaRPr lang="ca-ES" noProof="0" dirty="0"/>
        </a:p>
      </dgm:t>
    </dgm:pt>
    <dgm:pt modelId="{4EAC68C8-E452-444E-8849-FB3BA5501DA1}" type="sibTrans" cxnId="{FA3A496D-2276-4B49-A204-A18DBFF1863D}">
      <dgm:prSet/>
      <dgm:spPr/>
      <dgm:t>
        <a:bodyPr/>
        <a:lstStyle/>
        <a:p>
          <a:endParaRPr lang="ca-ES" noProof="0" dirty="0"/>
        </a:p>
      </dgm:t>
    </dgm:pt>
    <dgm:pt modelId="{632B549E-3161-456E-B300-7D6D6F1C27D2}">
      <dgm:prSet phldrT="[Texto]"/>
      <dgm:spPr/>
      <dgm:t>
        <a:bodyPr/>
        <a:lstStyle/>
        <a:p>
          <a:r>
            <a:rPr lang="ca-ES" noProof="0" dirty="0" smtClean="0"/>
            <a:t>Autoconfiança</a:t>
          </a:r>
          <a:endParaRPr lang="ca-ES" noProof="0" dirty="0"/>
        </a:p>
      </dgm:t>
    </dgm:pt>
    <dgm:pt modelId="{B8EE60BB-E301-452C-B61E-390689CEAC5B}" type="parTrans" cxnId="{C2CC67F0-45BB-42C1-91EE-CEC4BF2AD4A6}">
      <dgm:prSet/>
      <dgm:spPr/>
      <dgm:t>
        <a:bodyPr/>
        <a:lstStyle/>
        <a:p>
          <a:endParaRPr lang="ca-ES" noProof="0" dirty="0"/>
        </a:p>
      </dgm:t>
    </dgm:pt>
    <dgm:pt modelId="{0D43F048-5EE1-4618-B8FB-804A8EE3CE4F}" type="sibTrans" cxnId="{C2CC67F0-45BB-42C1-91EE-CEC4BF2AD4A6}">
      <dgm:prSet/>
      <dgm:spPr>
        <a:ln>
          <a:solidFill>
            <a:srgbClr val="7030A0"/>
          </a:solidFill>
        </a:ln>
      </dgm:spPr>
      <dgm:t>
        <a:bodyPr/>
        <a:lstStyle/>
        <a:p>
          <a:endParaRPr lang="ca-ES" noProof="0" dirty="0"/>
        </a:p>
      </dgm:t>
    </dgm:pt>
    <dgm:pt modelId="{2210652C-D564-4CD2-B27C-40F83D94FDC7}">
      <dgm:prSet phldrT="[Texto]"/>
      <dgm:spPr>
        <a:ln>
          <a:solidFill>
            <a:schemeClr val="accent2"/>
          </a:solidFill>
        </a:ln>
      </dgm:spPr>
      <dgm:t>
        <a:bodyPr/>
        <a:lstStyle/>
        <a:p>
          <a:r>
            <a:rPr lang="ca-ES" noProof="0" dirty="0" smtClean="0"/>
            <a:t>Escolta mútua</a:t>
          </a:r>
          <a:endParaRPr lang="ca-ES" noProof="0" dirty="0"/>
        </a:p>
      </dgm:t>
    </dgm:pt>
    <dgm:pt modelId="{93A24B9A-7ECE-4F0A-B71E-E941AACF7CD0}" type="parTrans" cxnId="{3F9D25E2-9D4E-493C-B528-C55DBCA2D584}">
      <dgm:prSet/>
      <dgm:spPr/>
      <dgm:t>
        <a:bodyPr/>
        <a:lstStyle/>
        <a:p>
          <a:endParaRPr lang="ca-ES" noProof="0" dirty="0"/>
        </a:p>
      </dgm:t>
    </dgm:pt>
    <dgm:pt modelId="{683BC2CF-2E3A-4D4C-95CC-515EA5030DE7}" type="sibTrans" cxnId="{3F9D25E2-9D4E-493C-B528-C55DBCA2D584}">
      <dgm:prSet/>
      <dgm:spPr/>
      <dgm:t>
        <a:bodyPr/>
        <a:lstStyle/>
        <a:p>
          <a:endParaRPr lang="ca-ES" noProof="0" dirty="0"/>
        </a:p>
      </dgm:t>
    </dgm:pt>
    <dgm:pt modelId="{AFCA23A1-3741-480B-BA82-609BD2A12E6F}">
      <dgm:prSet phldrT="[Texto]"/>
      <dgm:spPr/>
      <dgm:t>
        <a:bodyPr/>
        <a:lstStyle/>
        <a:p>
          <a:r>
            <a:rPr lang="ca-ES" noProof="0" dirty="0" smtClean="0"/>
            <a:t>Reforç del vincle familiar i millora de la convivència</a:t>
          </a:r>
          <a:endParaRPr lang="ca-ES" noProof="0" dirty="0"/>
        </a:p>
      </dgm:t>
    </dgm:pt>
    <dgm:pt modelId="{56E53A45-9D78-465C-9FA4-ED4FE145ACC7}" type="parTrans" cxnId="{F264C6CC-FF8A-48B9-B072-703D3DA39CB3}">
      <dgm:prSet/>
      <dgm:spPr/>
      <dgm:t>
        <a:bodyPr/>
        <a:lstStyle/>
        <a:p>
          <a:endParaRPr lang="ca-ES" noProof="0" dirty="0"/>
        </a:p>
      </dgm:t>
    </dgm:pt>
    <dgm:pt modelId="{9D48CD78-18E3-4A00-907B-20301383B641}" type="sibTrans" cxnId="{F264C6CC-FF8A-48B9-B072-703D3DA39CB3}">
      <dgm:prSet/>
      <dgm:spPr/>
      <dgm:t>
        <a:bodyPr/>
        <a:lstStyle/>
        <a:p>
          <a:endParaRPr lang="ca-ES" noProof="0" dirty="0"/>
        </a:p>
      </dgm:t>
    </dgm:pt>
    <dgm:pt modelId="{880E4F71-3E8B-429F-8536-2A4CC6D5AA5C}">
      <dgm:prSet phldrT="[Texto]"/>
      <dgm:spPr>
        <a:ln>
          <a:solidFill>
            <a:schemeClr val="accent2"/>
          </a:solidFill>
        </a:ln>
      </dgm:spPr>
      <dgm:t>
        <a:bodyPr/>
        <a:lstStyle/>
        <a:p>
          <a:r>
            <a:rPr lang="ca-ES" noProof="0" dirty="0" smtClean="0"/>
            <a:t>Visió sistèmica </a:t>
          </a:r>
          <a:r>
            <a:rPr lang="ca-ES" b="1" noProof="0" dirty="0" smtClean="0">
              <a:solidFill>
                <a:srgbClr val="FF0000"/>
              </a:solidFill>
            </a:rPr>
            <a:t>*</a:t>
          </a:r>
          <a:endParaRPr lang="ca-ES" b="1" noProof="0" dirty="0">
            <a:solidFill>
              <a:srgbClr val="FF0000"/>
            </a:solidFill>
          </a:endParaRPr>
        </a:p>
      </dgm:t>
    </dgm:pt>
    <dgm:pt modelId="{B765495C-8D96-47A4-A349-407F91AC5B35}" type="parTrans" cxnId="{23432290-1D39-4BA7-81F7-C8218EBE9C1C}">
      <dgm:prSet/>
      <dgm:spPr/>
      <dgm:t>
        <a:bodyPr/>
        <a:lstStyle/>
        <a:p>
          <a:endParaRPr lang="ca-ES" noProof="0" dirty="0"/>
        </a:p>
      </dgm:t>
    </dgm:pt>
    <dgm:pt modelId="{CE10CE9A-CE74-494F-9D4B-1DE5587BE69F}" type="sibTrans" cxnId="{23432290-1D39-4BA7-81F7-C8218EBE9C1C}">
      <dgm:prSet/>
      <dgm:spPr/>
      <dgm:t>
        <a:bodyPr/>
        <a:lstStyle/>
        <a:p>
          <a:endParaRPr lang="ca-ES" noProof="0" dirty="0"/>
        </a:p>
      </dgm:t>
    </dgm:pt>
    <dgm:pt modelId="{DC77C50B-529D-48B0-9EB4-655E0F2E0E49}">
      <dgm:prSet phldrT="[Texto]"/>
      <dgm:spPr>
        <a:ln>
          <a:solidFill>
            <a:schemeClr val="accent2"/>
          </a:solidFill>
        </a:ln>
      </dgm:spPr>
      <dgm:t>
        <a:bodyPr/>
        <a:lstStyle/>
        <a:p>
          <a:r>
            <a:rPr lang="ca-ES" noProof="0" dirty="0" smtClean="0"/>
            <a:t>Focus en l’infant o adolescent</a:t>
          </a:r>
          <a:endParaRPr lang="ca-ES" noProof="0" dirty="0"/>
        </a:p>
      </dgm:t>
    </dgm:pt>
    <dgm:pt modelId="{AAB1DAC3-466C-49FA-8EF8-CF42A3F3EE88}" type="parTrans" cxnId="{62597856-588E-4445-9C5C-919D8553E7A2}">
      <dgm:prSet/>
      <dgm:spPr/>
      <dgm:t>
        <a:bodyPr/>
        <a:lstStyle/>
        <a:p>
          <a:endParaRPr lang="ca-ES" noProof="0" dirty="0"/>
        </a:p>
      </dgm:t>
    </dgm:pt>
    <dgm:pt modelId="{296165B8-F9DC-4281-9EB5-1BFB2C137CBB}" type="sibTrans" cxnId="{62597856-588E-4445-9C5C-919D8553E7A2}">
      <dgm:prSet/>
      <dgm:spPr/>
      <dgm:t>
        <a:bodyPr/>
        <a:lstStyle/>
        <a:p>
          <a:endParaRPr lang="ca-ES" noProof="0" dirty="0"/>
        </a:p>
      </dgm:t>
    </dgm:pt>
    <dgm:pt modelId="{5F8AE3B4-5F00-4B26-B51A-A17739E88617}">
      <dgm:prSet phldrT="[Texto]"/>
      <dgm:spPr>
        <a:ln>
          <a:solidFill>
            <a:schemeClr val="accent2"/>
          </a:solidFill>
        </a:ln>
      </dgm:spPr>
      <dgm:t>
        <a:bodyPr/>
        <a:lstStyle/>
        <a:p>
          <a:r>
            <a:rPr lang="ca-ES" noProof="0" dirty="0" smtClean="0"/>
            <a:t>Treball sobre les necessitats</a:t>
          </a:r>
          <a:endParaRPr lang="ca-ES" noProof="0" dirty="0"/>
        </a:p>
      </dgm:t>
    </dgm:pt>
    <dgm:pt modelId="{06C77BB9-7D76-4E4E-81E0-8E120740E68B}" type="parTrans" cxnId="{4FC19758-0A34-4A40-B0EB-DA554D53A335}">
      <dgm:prSet/>
      <dgm:spPr/>
      <dgm:t>
        <a:bodyPr/>
        <a:lstStyle/>
        <a:p>
          <a:endParaRPr lang="ca-ES" noProof="0" dirty="0"/>
        </a:p>
      </dgm:t>
    </dgm:pt>
    <dgm:pt modelId="{C834E59A-A2BA-4C3C-82B4-81717CE0B4C5}" type="sibTrans" cxnId="{4FC19758-0A34-4A40-B0EB-DA554D53A335}">
      <dgm:prSet/>
      <dgm:spPr/>
      <dgm:t>
        <a:bodyPr/>
        <a:lstStyle/>
        <a:p>
          <a:endParaRPr lang="ca-ES" noProof="0" dirty="0"/>
        </a:p>
      </dgm:t>
    </dgm:pt>
    <dgm:pt modelId="{8FDC461F-0A09-409F-BB58-5B0D90CE03A4}">
      <dgm:prSet phldrT="[Texto]"/>
      <dgm:spPr>
        <a:ln>
          <a:solidFill>
            <a:schemeClr val="accent2"/>
          </a:solidFill>
        </a:ln>
      </dgm:spPr>
      <dgm:t>
        <a:bodyPr/>
        <a:lstStyle/>
        <a:p>
          <a:r>
            <a:rPr lang="ca-ES" noProof="0" dirty="0" smtClean="0"/>
            <a:t>Solucions intentades i experiències d’èxit</a:t>
          </a:r>
          <a:endParaRPr lang="ca-ES" noProof="0" dirty="0"/>
        </a:p>
      </dgm:t>
    </dgm:pt>
    <dgm:pt modelId="{C4046339-B5F6-43E2-A1CF-0291E56DB079}" type="parTrans" cxnId="{76A224C2-591D-4F71-B02E-9D2FEF917011}">
      <dgm:prSet/>
      <dgm:spPr/>
      <dgm:t>
        <a:bodyPr/>
        <a:lstStyle/>
        <a:p>
          <a:endParaRPr lang="ca-ES" noProof="0" dirty="0"/>
        </a:p>
      </dgm:t>
    </dgm:pt>
    <dgm:pt modelId="{CD1E182F-0A3E-4BCE-BD2B-108A7B788B6C}" type="sibTrans" cxnId="{76A224C2-591D-4F71-B02E-9D2FEF917011}">
      <dgm:prSet/>
      <dgm:spPr/>
      <dgm:t>
        <a:bodyPr/>
        <a:lstStyle/>
        <a:p>
          <a:endParaRPr lang="ca-ES" noProof="0" dirty="0"/>
        </a:p>
      </dgm:t>
    </dgm:pt>
    <dgm:pt modelId="{06F60D14-5C8D-45C6-8AC0-2C06A53B86D3}">
      <dgm:prSet phldrT="[Texto]"/>
      <dgm:spPr>
        <a:ln>
          <a:solidFill>
            <a:schemeClr val="accent2"/>
          </a:solidFill>
        </a:ln>
      </dgm:spPr>
      <dgm:t>
        <a:bodyPr/>
        <a:lstStyle/>
        <a:p>
          <a:r>
            <a:rPr lang="ca-ES" noProof="0" dirty="0" smtClean="0"/>
            <a:t>Capacitats i </a:t>
          </a:r>
          <a:r>
            <a:rPr lang="ca-ES" noProof="0" dirty="0" err="1" smtClean="0"/>
            <a:t>revalorització</a:t>
          </a:r>
          <a:endParaRPr lang="ca-ES" noProof="0" dirty="0"/>
        </a:p>
      </dgm:t>
    </dgm:pt>
    <dgm:pt modelId="{7EF50047-38A9-4E96-8ECE-2ACCD1430ED7}" type="parTrans" cxnId="{F8437661-740F-4412-99F1-5CC1AB9C2CD4}">
      <dgm:prSet/>
      <dgm:spPr/>
      <dgm:t>
        <a:bodyPr/>
        <a:lstStyle/>
        <a:p>
          <a:endParaRPr lang="ca-ES" noProof="0" dirty="0"/>
        </a:p>
      </dgm:t>
    </dgm:pt>
    <dgm:pt modelId="{19DEFC0D-5148-4B9C-9F9F-0E183731D81B}" type="sibTrans" cxnId="{F8437661-740F-4412-99F1-5CC1AB9C2CD4}">
      <dgm:prSet/>
      <dgm:spPr/>
      <dgm:t>
        <a:bodyPr/>
        <a:lstStyle/>
        <a:p>
          <a:endParaRPr lang="ca-ES" noProof="0" dirty="0"/>
        </a:p>
      </dgm:t>
    </dgm:pt>
    <dgm:pt modelId="{8C397403-DA23-45BA-9661-7B97FA5E8C3F}">
      <dgm:prSet phldrT="[Texto]"/>
      <dgm:spPr>
        <a:ln>
          <a:solidFill>
            <a:schemeClr val="accent2"/>
          </a:solidFill>
        </a:ln>
      </dgm:spPr>
      <dgm:t>
        <a:bodyPr/>
        <a:lstStyle/>
        <a:p>
          <a:r>
            <a:rPr lang="ca-ES" noProof="0" dirty="0" smtClean="0"/>
            <a:t>Mirada sobre un/a mateix/a</a:t>
          </a:r>
          <a:endParaRPr lang="ca-ES" noProof="0" dirty="0"/>
        </a:p>
      </dgm:t>
    </dgm:pt>
    <dgm:pt modelId="{29CE9502-F6F0-4B5B-BD0D-388BFF190C01}" type="parTrans" cxnId="{012C06B2-CDFD-494A-BA0F-90E50F918E3F}">
      <dgm:prSet/>
      <dgm:spPr/>
      <dgm:t>
        <a:bodyPr/>
        <a:lstStyle/>
        <a:p>
          <a:endParaRPr lang="ca-ES" noProof="0" dirty="0"/>
        </a:p>
      </dgm:t>
    </dgm:pt>
    <dgm:pt modelId="{1A952AA1-528C-4225-BCF4-F6F5059D2CC8}" type="sibTrans" cxnId="{012C06B2-CDFD-494A-BA0F-90E50F918E3F}">
      <dgm:prSet/>
      <dgm:spPr/>
      <dgm:t>
        <a:bodyPr/>
        <a:lstStyle/>
        <a:p>
          <a:endParaRPr lang="ca-ES" noProof="0" dirty="0"/>
        </a:p>
      </dgm:t>
    </dgm:pt>
    <dgm:pt modelId="{304A7A6B-817C-45D9-9EA1-BFED53E9FC3A}">
      <dgm:prSet phldrT="[Texto]"/>
      <dgm:spPr>
        <a:ln>
          <a:solidFill>
            <a:schemeClr val="accent2"/>
          </a:solidFill>
        </a:ln>
      </dgm:spPr>
      <dgm:t>
        <a:bodyPr/>
        <a:lstStyle/>
        <a:p>
          <a:r>
            <a:rPr lang="ca-ES" noProof="0" dirty="0" smtClean="0"/>
            <a:t>Preservació dels fills o filles</a:t>
          </a:r>
          <a:endParaRPr lang="ca-ES" noProof="0" dirty="0"/>
        </a:p>
      </dgm:t>
    </dgm:pt>
    <dgm:pt modelId="{4C75BDA3-69C4-4C2E-A038-D5B5A0417C9D}" type="parTrans" cxnId="{BB084D91-97B6-4A97-B8AF-6E20818DBECD}">
      <dgm:prSet/>
      <dgm:spPr/>
      <dgm:t>
        <a:bodyPr/>
        <a:lstStyle/>
        <a:p>
          <a:endParaRPr lang="ca-ES" noProof="0" dirty="0"/>
        </a:p>
      </dgm:t>
    </dgm:pt>
    <dgm:pt modelId="{7B63587E-F680-48F0-8395-F569BCC496C0}" type="sibTrans" cxnId="{BB084D91-97B6-4A97-B8AF-6E20818DBECD}">
      <dgm:prSet/>
      <dgm:spPr/>
      <dgm:t>
        <a:bodyPr/>
        <a:lstStyle/>
        <a:p>
          <a:endParaRPr lang="ca-ES" noProof="0" dirty="0"/>
        </a:p>
      </dgm:t>
    </dgm:pt>
    <dgm:pt modelId="{05CE6C46-CEBD-42FA-8285-28390D41511E}">
      <dgm:prSet phldrT="[Texto]"/>
      <dgm:spPr>
        <a:ln>
          <a:solidFill>
            <a:schemeClr val="accent2"/>
          </a:solidFill>
        </a:ln>
      </dgm:spPr>
      <dgm:t>
        <a:bodyPr/>
        <a:lstStyle/>
        <a:p>
          <a:r>
            <a:rPr lang="ca-ES" noProof="0" dirty="0" smtClean="0"/>
            <a:t>Gestió positiva dels conflictes</a:t>
          </a:r>
          <a:endParaRPr lang="ca-ES" noProof="0" dirty="0"/>
        </a:p>
      </dgm:t>
    </dgm:pt>
    <dgm:pt modelId="{3E5A9B88-A074-46F7-95AC-47BCE520E824}" type="parTrans" cxnId="{6FD0D2EC-DDCD-4046-AC95-7E75AC647475}">
      <dgm:prSet/>
      <dgm:spPr/>
      <dgm:t>
        <a:bodyPr/>
        <a:lstStyle/>
        <a:p>
          <a:endParaRPr lang="es-ES"/>
        </a:p>
      </dgm:t>
    </dgm:pt>
    <dgm:pt modelId="{31A4771F-A849-4E4A-BF62-FA4AA90F8C9E}" type="sibTrans" cxnId="{6FD0D2EC-DDCD-4046-AC95-7E75AC647475}">
      <dgm:prSet/>
      <dgm:spPr/>
      <dgm:t>
        <a:bodyPr/>
        <a:lstStyle/>
        <a:p>
          <a:endParaRPr lang="es-ES"/>
        </a:p>
      </dgm:t>
    </dgm:pt>
    <dgm:pt modelId="{CE827975-96B9-434E-8BAD-0E3536E72285}" type="pres">
      <dgm:prSet presAssocID="{C475237D-E8FE-4EFC-830D-13C528072EC4}" presName="Name0" presStyleCnt="0">
        <dgm:presLayoutVars>
          <dgm:dir/>
          <dgm:animLvl val="lvl"/>
          <dgm:resizeHandles val="exact"/>
        </dgm:presLayoutVars>
      </dgm:prSet>
      <dgm:spPr/>
      <dgm:t>
        <a:bodyPr/>
        <a:lstStyle/>
        <a:p>
          <a:endParaRPr lang="es-ES"/>
        </a:p>
      </dgm:t>
    </dgm:pt>
    <dgm:pt modelId="{BDCACE58-B9D3-4A7E-B3B7-7196C1A02688}" type="pres">
      <dgm:prSet presAssocID="{C475237D-E8FE-4EFC-830D-13C528072EC4}" presName="tSp" presStyleCnt="0"/>
      <dgm:spPr/>
    </dgm:pt>
    <dgm:pt modelId="{39E21E14-D630-43BE-9304-1B7A1FF2022C}" type="pres">
      <dgm:prSet presAssocID="{C475237D-E8FE-4EFC-830D-13C528072EC4}" presName="bSp" presStyleCnt="0"/>
      <dgm:spPr/>
    </dgm:pt>
    <dgm:pt modelId="{2501B8BD-61A3-40E0-95C9-B01B5D7DF23B}" type="pres">
      <dgm:prSet presAssocID="{C475237D-E8FE-4EFC-830D-13C528072EC4}" presName="process" presStyleCnt="0"/>
      <dgm:spPr/>
    </dgm:pt>
    <dgm:pt modelId="{AECAB4C2-3FF2-49BA-BAE5-A1E398DD2A9B}" type="pres">
      <dgm:prSet presAssocID="{E6C65E03-09A6-4BDE-8D1A-27AB31D4F163}" presName="composite1" presStyleCnt="0"/>
      <dgm:spPr/>
    </dgm:pt>
    <dgm:pt modelId="{6E68C74A-AE3E-4DA9-9C5B-A2077441077B}" type="pres">
      <dgm:prSet presAssocID="{E6C65E03-09A6-4BDE-8D1A-27AB31D4F163}" presName="dummyNode1" presStyleLbl="node1" presStyleIdx="0" presStyleCnt="3"/>
      <dgm:spPr/>
    </dgm:pt>
    <dgm:pt modelId="{13AB5226-7F70-45B9-A5A7-8B9379E7F587}" type="pres">
      <dgm:prSet presAssocID="{E6C65E03-09A6-4BDE-8D1A-27AB31D4F163}" presName="childNode1" presStyleLbl="bgAcc1" presStyleIdx="0" presStyleCnt="3">
        <dgm:presLayoutVars>
          <dgm:bulletEnabled val="1"/>
        </dgm:presLayoutVars>
      </dgm:prSet>
      <dgm:spPr/>
      <dgm:t>
        <a:bodyPr/>
        <a:lstStyle/>
        <a:p>
          <a:endParaRPr lang="es-ES"/>
        </a:p>
      </dgm:t>
    </dgm:pt>
    <dgm:pt modelId="{51E33A4B-6154-4B99-8016-4B5C9DD82BBB}" type="pres">
      <dgm:prSet presAssocID="{E6C65E03-09A6-4BDE-8D1A-27AB31D4F163}" presName="childNode1tx" presStyleLbl="bgAcc1" presStyleIdx="0" presStyleCnt="3">
        <dgm:presLayoutVars>
          <dgm:bulletEnabled val="1"/>
        </dgm:presLayoutVars>
      </dgm:prSet>
      <dgm:spPr/>
      <dgm:t>
        <a:bodyPr/>
        <a:lstStyle/>
        <a:p>
          <a:endParaRPr lang="es-ES"/>
        </a:p>
      </dgm:t>
    </dgm:pt>
    <dgm:pt modelId="{75A16E37-E994-4C21-9328-891F864EE380}" type="pres">
      <dgm:prSet presAssocID="{E6C65E03-09A6-4BDE-8D1A-27AB31D4F163}" presName="parentNode1" presStyleLbl="node1" presStyleIdx="0" presStyleCnt="3">
        <dgm:presLayoutVars>
          <dgm:chMax val="1"/>
          <dgm:bulletEnabled val="1"/>
        </dgm:presLayoutVars>
      </dgm:prSet>
      <dgm:spPr/>
      <dgm:t>
        <a:bodyPr/>
        <a:lstStyle/>
        <a:p>
          <a:endParaRPr lang="es-ES"/>
        </a:p>
      </dgm:t>
    </dgm:pt>
    <dgm:pt modelId="{7E9DFC7B-81D2-4D11-8D1E-54BFE88AFE86}" type="pres">
      <dgm:prSet presAssocID="{E6C65E03-09A6-4BDE-8D1A-27AB31D4F163}" presName="connSite1" presStyleCnt="0"/>
      <dgm:spPr/>
    </dgm:pt>
    <dgm:pt modelId="{F42E5E20-2B2E-4D07-987D-C42174D74B22}" type="pres">
      <dgm:prSet presAssocID="{51F3C0A5-B68E-4D7F-8E6B-D0C6E8431183}" presName="Name9" presStyleLbl="sibTrans2D1" presStyleIdx="0" presStyleCnt="2"/>
      <dgm:spPr/>
      <dgm:t>
        <a:bodyPr/>
        <a:lstStyle/>
        <a:p>
          <a:endParaRPr lang="es-ES"/>
        </a:p>
      </dgm:t>
    </dgm:pt>
    <dgm:pt modelId="{96B688ED-925F-4FD8-8B55-E7CA0CEF3B00}" type="pres">
      <dgm:prSet presAssocID="{632B549E-3161-456E-B300-7D6D6F1C27D2}" presName="composite2" presStyleCnt="0"/>
      <dgm:spPr/>
    </dgm:pt>
    <dgm:pt modelId="{8F1D7496-9BA6-413C-83AC-063109E5083D}" type="pres">
      <dgm:prSet presAssocID="{632B549E-3161-456E-B300-7D6D6F1C27D2}" presName="dummyNode2" presStyleLbl="node1" presStyleIdx="0" presStyleCnt="3"/>
      <dgm:spPr/>
    </dgm:pt>
    <dgm:pt modelId="{6D51214C-FCFA-4F2B-8AB9-68FFF6A773B4}" type="pres">
      <dgm:prSet presAssocID="{632B549E-3161-456E-B300-7D6D6F1C27D2}" presName="childNode2" presStyleLbl="bgAcc1" presStyleIdx="1" presStyleCnt="3">
        <dgm:presLayoutVars>
          <dgm:bulletEnabled val="1"/>
        </dgm:presLayoutVars>
      </dgm:prSet>
      <dgm:spPr/>
      <dgm:t>
        <a:bodyPr/>
        <a:lstStyle/>
        <a:p>
          <a:endParaRPr lang="es-ES"/>
        </a:p>
      </dgm:t>
    </dgm:pt>
    <dgm:pt modelId="{E910C7DA-D5B9-4C5B-84A6-65675D60B4F9}" type="pres">
      <dgm:prSet presAssocID="{632B549E-3161-456E-B300-7D6D6F1C27D2}" presName="childNode2tx" presStyleLbl="bgAcc1" presStyleIdx="1" presStyleCnt="3">
        <dgm:presLayoutVars>
          <dgm:bulletEnabled val="1"/>
        </dgm:presLayoutVars>
      </dgm:prSet>
      <dgm:spPr/>
      <dgm:t>
        <a:bodyPr/>
        <a:lstStyle/>
        <a:p>
          <a:endParaRPr lang="es-ES"/>
        </a:p>
      </dgm:t>
    </dgm:pt>
    <dgm:pt modelId="{B3D7EBC0-B35B-4B55-8797-679AB239A8FB}" type="pres">
      <dgm:prSet presAssocID="{632B549E-3161-456E-B300-7D6D6F1C27D2}" presName="parentNode2" presStyleLbl="node1" presStyleIdx="1" presStyleCnt="3">
        <dgm:presLayoutVars>
          <dgm:chMax val="0"/>
          <dgm:bulletEnabled val="1"/>
        </dgm:presLayoutVars>
      </dgm:prSet>
      <dgm:spPr/>
      <dgm:t>
        <a:bodyPr/>
        <a:lstStyle/>
        <a:p>
          <a:endParaRPr lang="es-ES"/>
        </a:p>
      </dgm:t>
    </dgm:pt>
    <dgm:pt modelId="{AE28E80E-727B-46B9-AC25-22F09764615C}" type="pres">
      <dgm:prSet presAssocID="{632B549E-3161-456E-B300-7D6D6F1C27D2}" presName="connSite2" presStyleCnt="0"/>
      <dgm:spPr/>
    </dgm:pt>
    <dgm:pt modelId="{5E50A7EE-29BA-4D9D-8B6E-7DDDBD729786}" type="pres">
      <dgm:prSet presAssocID="{0D43F048-5EE1-4618-B8FB-804A8EE3CE4F}" presName="Name18" presStyleLbl="sibTrans2D1" presStyleIdx="1" presStyleCnt="2"/>
      <dgm:spPr/>
      <dgm:t>
        <a:bodyPr/>
        <a:lstStyle/>
        <a:p>
          <a:endParaRPr lang="es-ES"/>
        </a:p>
      </dgm:t>
    </dgm:pt>
    <dgm:pt modelId="{B64F6B94-F22D-4A76-BB43-64BFE233D016}" type="pres">
      <dgm:prSet presAssocID="{AFCA23A1-3741-480B-BA82-609BD2A12E6F}" presName="composite1" presStyleCnt="0"/>
      <dgm:spPr/>
    </dgm:pt>
    <dgm:pt modelId="{DD37E162-2CA5-4967-A5F8-B1D3094D8FDA}" type="pres">
      <dgm:prSet presAssocID="{AFCA23A1-3741-480B-BA82-609BD2A12E6F}" presName="dummyNode1" presStyleLbl="node1" presStyleIdx="1" presStyleCnt="3"/>
      <dgm:spPr/>
    </dgm:pt>
    <dgm:pt modelId="{80A54B31-593E-4873-8001-D4F2625BB033}" type="pres">
      <dgm:prSet presAssocID="{AFCA23A1-3741-480B-BA82-609BD2A12E6F}" presName="childNode1" presStyleLbl="bgAcc1" presStyleIdx="2" presStyleCnt="3">
        <dgm:presLayoutVars>
          <dgm:bulletEnabled val="1"/>
        </dgm:presLayoutVars>
      </dgm:prSet>
      <dgm:spPr/>
      <dgm:t>
        <a:bodyPr/>
        <a:lstStyle/>
        <a:p>
          <a:endParaRPr lang="es-ES"/>
        </a:p>
      </dgm:t>
    </dgm:pt>
    <dgm:pt modelId="{56BCA7DE-8BB7-4D8E-960A-9CD2E63E1C40}" type="pres">
      <dgm:prSet presAssocID="{AFCA23A1-3741-480B-BA82-609BD2A12E6F}" presName="childNode1tx" presStyleLbl="bgAcc1" presStyleIdx="2" presStyleCnt="3">
        <dgm:presLayoutVars>
          <dgm:bulletEnabled val="1"/>
        </dgm:presLayoutVars>
      </dgm:prSet>
      <dgm:spPr/>
      <dgm:t>
        <a:bodyPr/>
        <a:lstStyle/>
        <a:p>
          <a:endParaRPr lang="es-ES"/>
        </a:p>
      </dgm:t>
    </dgm:pt>
    <dgm:pt modelId="{0324C5B4-E5F9-4C59-BA89-B16636A84667}" type="pres">
      <dgm:prSet presAssocID="{AFCA23A1-3741-480B-BA82-609BD2A12E6F}" presName="parentNode1" presStyleLbl="node1" presStyleIdx="2" presStyleCnt="3">
        <dgm:presLayoutVars>
          <dgm:chMax val="1"/>
          <dgm:bulletEnabled val="1"/>
        </dgm:presLayoutVars>
      </dgm:prSet>
      <dgm:spPr/>
      <dgm:t>
        <a:bodyPr/>
        <a:lstStyle/>
        <a:p>
          <a:endParaRPr lang="es-ES"/>
        </a:p>
      </dgm:t>
    </dgm:pt>
    <dgm:pt modelId="{07C42975-ECD2-4CF3-A250-76F9BF52E626}" type="pres">
      <dgm:prSet presAssocID="{AFCA23A1-3741-480B-BA82-609BD2A12E6F}" presName="connSite1" presStyleCnt="0"/>
      <dgm:spPr/>
    </dgm:pt>
  </dgm:ptLst>
  <dgm:cxnLst>
    <dgm:cxn modelId="{68D00292-F6E2-4714-BDF3-BA4E503A1B28}" type="presOf" srcId="{E6C65E03-09A6-4BDE-8D1A-27AB31D4F163}" destId="{75A16E37-E994-4C21-9328-891F864EE380}" srcOrd="0" destOrd="0" presId="urn:microsoft.com/office/officeart/2005/8/layout/hProcess4"/>
    <dgm:cxn modelId="{0875259F-D264-4948-BBBA-784EDF513C20}" type="presOf" srcId="{DC77C50B-529D-48B0-9EB4-655E0F2E0E49}" destId="{13AB5226-7F70-45B9-A5A7-8B9379E7F587}" srcOrd="0" destOrd="2" presId="urn:microsoft.com/office/officeart/2005/8/layout/hProcess4"/>
    <dgm:cxn modelId="{76A224C2-591D-4F71-B02E-9D2FEF917011}" srcId="{632B549E-3161-456E-B300-7D6D6F1C27D2}" destId="{8FDC461F-0A09-409F-BB58-5B0D90CE03A4}" srcOrd="2" destOrd="0" parTransId="{C4046339-B5F6-43E2-A1CF-0291E56DB079}" sibTransId="{CD1E182F-0A3E-4BCE-BD2B-108A7B788B6C}"/>
    <dgm:cxn modelId="{BF669CC8-2A3D-453F-90B8-28CA2684E9BA}" type="presOf" srcId="{4CBB90A7-D9B2-4F8B-BDD6-D36AED218412}" destId="{13AB5226-7F70-45B9-A5A7-8B9379E7F587}" srcOrd="0" destOrd="0" presId="urn:microsoft.com/office/officeart/2005/8/layout/hProcess4"/>
    <dgm:cxn modelId="{611AF892-51C2-4EB4-B10E-7DD67998EE77}" srcId="{E6C65E03-09A6-4BDE-8D1A-27AB31D4F163}" destId="{4CBB90A7-D9B2-4F8B-BDD6-D36AED218412}" srcOrd="0" destOrd="0" parTransId="{22554A17-8677-4662-9FB6-C3F114390E59}" sibTransId="{5A7D016B-BCBD-4220-897F-CACCA4481FF5}"/>
    <dgm:cxn modelId="{C81DEB52-4EB4-4856-99ED-1853453B0517}" type="presOf" srcId="{AFCA23A1-3741-480B-BA82-609BD2A12E6F}" destId="{0324C5B4-E5F9-4C59-BA89-B16636A84667}" srcOrd="0" destOrd="0" presId="urn:microsoft.com/office/officeart/2005/8/layout/hProcess4"/>
    <dgm:cxn modelId="{E2B9FA93-44AB-4560-A63B-209E61C50FBD}" srcId="{C475237D-E8FE-4EFC-830D-13C528072EC4}" destId="{E6C65E03-09A6-4BDE-8D1A-27AB31D4F163}" srcOrd="0" destOrd="0" parTransId="{74681AA8-BACE-4674-8A76-23C5B320CFE5}" sibTransId="{51F3C0A5-B68E-4D7F-8E6B-D0C6E8431183}"/>
    <dgm:cxn modelId="{2D2D54D8-2341-4612-9949-F368B19A6B8B}" type="presOf" srcId="{4FC9ED6E-3AC4-4C18-B72A-3C7491ADDA75}" destId="{13AB5226-7F70-45B9-A5A7-8B9379E7F587}" srcOrd="0" destOrd="1" presId="urn:microsoft.com/office/officeart/2005/8/layout/hProcess4"/>
    <dgm:cxn modelId="{6FD0D2EC-DDCD-4046-AC95-7E75AC647475}" srcId="{AFCA23A1-3741-480B-BA82-609BD2A12E6F}" destId="{05CE6C46-CEBD-42FA-8285-28390D41511E}" srcOrd="2" destOrd="0" parTransId="{3E5A9B88-A074-46F7-95AC-47BCE520E824}" sibTransId="{31A4771F-A849-4E4A-BF62-FA4AA90F8C9E}"/>
    <dgm:cxn modelId="{BB084D91-97B6-4A97-B8AF-6E20818DBECD}" srcId="{AFCA23A1-3741-480B-BA82-609BD2A12E6F}" destId="{304A7A6B-817C-45D9-9EA1-BFED53E9FC3A}" srcOrd="3" destOrd="0" parTransId="{4C75BDA3-69C4-4C2E-A038-D5B5A0417C9D}" sibTransId="{7B63587E-F680-48F0-8395-F569BCC496C0}"/>
    <dgm:cxn modelId="{4FC19758-0A34-4A40-B0EB-DA554D53A335}" srcId="{632B549E-3161-456E-B300-7D6D6F1C27D2}" destId="{5F8AE3B4-5F00-4B26-B51A-A17739E88617}" srcOrd="1" destOrd="0" parTransId="{06C77BB9-7D76-4E4E-81E0-8E120740E68B}" sibTransId="{C834E59A-A2BA-4C3C-82B4-81717CE0B4C5}"/>
    <dgm:cxn modelId="{3B701105-9F27-4306-BD01-46EA537C40B2}" type="presOf" srcId="{5F8AE3B4-5F00-4B26-B51A-A17739E88617}" destId="{6D51214C-FCFA-4F2B-8AB9-68FFF6A773B4}" srcOrd="0" destOrd="1" presId="urn:microsoft.com/office/officeart/2005/8/layout/hProcess4"/>
    <dgm:cxn modelId="{C4DCFAC1-41F2-4E09-BC9E-9CB9E6232E26}" type="presOf" srcId="{05CE6C46-CEBD-42FA-8285-28390D41511E}" destId="{80A54B31-593E-4873-8001-D4F2625BB033}" srcOrd="0" destOrd="2" presId="urn:microsoft.com/office/officeart/2005/8/layout/hProcess4"/>
    <dgm:cxn modelId="{62597856-588E-4445-9C5C-919D8553E7A2}" srcId="{E6C65E03-09A6-4BDE-8D1A-27AB31D4F163}" destId="{DC77C50B-529D-48B0-9EB4-655E0F2E0E49}" srcOrd="2" destOrd="0" parTransId="{AAB1DAC3-466C-49FA-8EF8-CF42A3F3EE88}" sibTransId="{296165B8-F9DC-4281-9EB5-1BFB2C137CBB}"/>
    <dgm:cxn modelId="{674105AC-C6CF-46B7-A4A5-ABAABE89559E}" type="presOf" srcId="{4FC9ED6E-3AC4-4C18-B72A-3C7491ADDA75}" destId="{51E33A4B-6154-4B99-8016-4B5C9DD82BBB}" srcOrd="1" destOrd="1" presId="urn:microsoft.com/office/officeart/2005/8/layout/hProcess4"/>
    <dgm:cxn modelId="{5BDE67BF-B332-477D-8731-DFBE92DA188E}" type="presOf" srcId="{2210652C-D564-4CD2-B27C-40F83D94FDC7}" destId="{E910C7DA-D5B9-4C5B-84A6-65675D60B4F9}" srcOrd="1" destOrd="0" presId="urn:microsoft.com/office/officeart/2005/8/layout/hProcess4"/>
    <dgm:cxn modelId="{833B0498-53A4-4B99-BA70-515EC60BC13C}" type="presOf" srcId="{8FDC461F-0A09-409F-BB58-5B0D90CE03A4}" destId="{6D51214C-FCFA-4F2B-8AB9-68FFF6A773B4}" srcOrd="0" destOrd="2" presId="urn:microsoft.com/office/officeart/2005/8/layout/hProcess4"/>
    <dgm:cxn modelId="{EFA9A23D-0CF0-47E3-8739-A0A4776968A9}" type="presOf" srcId="{632B549E-3161-456E-B300-7D6D6F1C27D2}" destId="{B3D7EBC0-B35B-4B55-8797-679AB239A8FB}" srcOrd="0" destOrd="0" presId="urn:microsoft.com/office/officeart/2005/8/layout/hProcess4"/>
    <dgm:cxn modelId="{C2CC67F0-45BB-42C1-91EE-CEC4BF2AD4A6}" srcId="{C475237D-E8FE-4EFC-830D-13C528072EC4}" destId="{632B549E-3161-456E-B300-7D6D6F1C27D2}" srcOrd="1" destOrd="0" parTransId="{B8EE60BB-E301-452C-B61E-390689CEAC5B}" sibTransId="{0D43F048-5EE1-4618-B8FB-804A8EE3CE4F}"/>
    <dgm:cxn modelId="{D8DFA9DD-83FE-4C2F-8553-27DC37C9C0E6}" type="presOf" srcId="{5F8AE3B4-5F00-4B26-B51A-A17739E88617}" destId="{E910C7DA-D5B9-4C5B-84A6-65675D60B4F9}" srcOrd="1" destOrd="1" presId="urn:microsoft.com/office/officeart/2005/8/layout/hProcess4"/>
    <dgm:cxn modelId="{F56BC0A2-1AC9-44CC-B184-8137C6F56A71}" type="presOf" srcId="{DC77C50B-529D-48B0-9EB4-655E0F2E0E49}" destId="{51E33A4B-6154-4B99-8016-4B5C9DD82BBB}" srcOrd="1" destOrd="2" presId="urn:microsoft.com/office/officeart/2005/8/layout/hProcess4"/>
    <dgm:cxn modelId="{23432290-1D39-4BA7-81F7-C8218EBE9C1C}" srcId="{AFCA23A1-3741-480B-BA82-609BD2A12E6F}" destId="{880E4F71-3E8B-429F-8536-2A4CC6D5AA5C}" srcOrd="0" destOrd="0" parTransId="{B765495C-8D96-47A4-A349-407F91AC5B35}" sibTransId="{CE10CE9A-CE74-494F-9D4B-1DE5587BE69F}"/>
    <dgm:cxn modelId="{1AEAC6A3-2AC3-4E8F-929D-3A670D3738BF}" type="presOf" srcId="{304A7A6B-817C-45D9-9EA1-BFED53E9FC3A}" destId="{80A54B31-593E-4873-8001-D4F2625BB033}" srcOrd="0" destOrd="3" presId="urn:microsoft.com/office/officeart/2005/8/layout/hProcess4"/>
    <dgm:cxn modelId="{84073800-1F79-48B7-8686-EC8059EB99B2}" type="presOf" srcId="{8FDC461F-0A09-409F-BB58-5B0D90CE03A4}" destId="{E910C7DA-D5B9-4C5B-84A6-65675D60B4F9}" srcOrd="1" destOrd="2" presId="urn:microsoft.com/office/officeart/2005/8/layout/hProcess4"/>
    <dgm:cxn modelId="{9B96DA31-B10D-4609-A6DD-BABF49B4ABFC}" type="presOf" srcId="{06F60D14-5C8D-45C6-8AC0-2C06A53B86D3}" destId="{E910C7DA-D5B9-4C5B-84A6-65675D60B4F9}" srcOrd="1" destOrd="3" presId="urn:microsoft.com/office/officeart/2005/8/layout/hProcess4"/>
    <dgm:cxn modelId="{FA3A496D-2276-4B49-A204-A18DBFF1863D}" srcId="{E6C65E03-09A6-4BDE-8D1A-27AB31D4F163}" destId="{4FC9ED6E-3AC4-4C18-B72A-3C7491ADDA75}" srcOrd="1" destOrd="0" parTransId="{D21BB3C1-CF69-431E-80FB-6940A0627F14}" sibTransId="{4EAC68C8-E452-444E-8849-FB3BA5501DA1}"/>
    <dgm:cxn modelId="{0EBFE156-DFAD-4A3A-B2B9-75F3A1E9BD1C}" type="presOf" srcId="{8C397403-DA23-45BA-9661-7B97FA5E8C3F}" destId="{56BCA7DE-8BB7-4D8E-960A-9CD2E63E1C40}" srcOrd="1" destOrd="1" presId="urn:microsoft.com/office/officeart/2005/8/layout/hProcess4"/>
    <dgm:cxn modelId="{A883735A-49EF-4E4A-BCFE-98D8AD047ACB}" type="presOf" srcId="{2210652C-D564-4CD2-B27C-40F83D94FDC7}" destId="{6D51214C-FCFA-4F2B-8AB9-68FFF6A773B4}" srcOrd="0" destOrd="0" presId="urn:microsoft.com/office/officeart/2005/8/layout/hProcess4"/>
    <dgm:cxn modelId="{F264C6CC-FF8A-48B9-B072-703D3DA39CB3}" srcId="{C475237D-E8FE-4EFC-830D-13C528072EC4}" destId="{AFCA23A1-3741-480B-BA82-609BD2A12E6F}" srcOrd="2" destOrd="0" parTransId="{56E53A45-9D78-465C-9FA4-ED4FE145ACC7}" sibTransId="{9D48CD78-18E3-4A00-907B-20301383B641}"/>
    <dgm:cxn modelId="{29021A4C-BF3B-4E7D-8A96-0BBA3A901F3C}" type="presOf" srcId="{304A7A6B-817C-45D9-9EA1-BFED53E9FC3A}" destId="{56BCA7DE-8BB7-4D8E-960A-9CD2E63E1C40}" srcOrd="1" destOrd="3" presId="urn:microsoft.com/office/officeart/2005/8/layout/hProcess4"/>
    <dgm:cxn modelId="{5FFDA063-83AD-43C1-89A3-4B9AF4780CBF}" type="presOf" srcId="{51F3C0A5-B68E-4D7F-8E6B-D0C6E8431183}" destId="{F42E5E20-2B2E-4D07-987D-C42174D74B22}" srcOrd="0" destOrd="0" presId="urn:microsoft.com/office/officeart/2005/8/layout/hProcess4"/>
    <dgm:cxn modelId="{4306DBF9-CA45-40D7-A55B-0993ECD1FE15}" type="presOf" srcId="{880E4F71-3E8B-429F-8536-2A4CC6D5AA5C}" destId="{56BCA7DE-8BB7-4D8E-960A-9CD2E63E1C40}" srcOrd="1" destOrd="0" presId="urn:microsoft.com/office/officeart/2005/8/layout/hProcess4"/>
    <dgm:cxn modelId="{F8437661-740F-4412-99F1-5CC1AB9C2CD4}" srcId="{632B549E-3161-456E-B300-7D6D6F1C27D2}" destId="{06F60D14-5C8D-45C6-8AC0-2C06A53B86D3}" srcOrd="3" destOrd="0" parTransId="{7EF50047-38A9-4E96-8ECE-2ACCD1430ED7}" sibTransId="{19DEFC0D-5148-4B9C-9F9F-0E183731D81B}"/>
    <dgm:cxn modelId="{AF78F376-4AE0-4179-9702-467C57CB70F0}" type="presOf" srcId="{06F60D14-5C8D-45C6-8AC0-2C06A53B86D3}" destId="{6D51214C-FCFA-4F2B-8AB9-68FFF6A773B4}" srcOrd="0" destOrd="3" presId="urn:microsoft.com/office/officeart/2005/8/layout/hProcess4"/>
    <dgm:cxn modelId="{1DFB0DBD-CA00-4938-A1B9-97287C71450C}" type="presOf" srcId="{4CBB90A7-D9B2-4F8B-BDD6-D36AED218412}" destId="{51E33A4B-6154-4B99-8016-4B5C9DD82BBB}" srcOrd="1" destOrd="0" presId="urn:microsoft.com/office/officeart/2005/8/layout/hProcess4"/>
    <dgm:cxn modelId="{111A6ED5-7F45-48D3-A8C6-BDE932B0F998}" type="presOf" srcId="{0D43F048-5EE1-4618-B8FB-804A8EE3CE4F}" destId="{5E50A7EE-29BA-4D9D-8B6E-7DDDBD729786}" srcOrd="0" destOrd="0" presId="urn:microsoft.com/office/officeart/2005/8/layout/hProcess4"/>
    <dgm:cxn modelId="{012C06B2-CDFD-494A-BA0F-90E50F918E3F}" srcId="{AFCA23A1-3741-480B-BA82-609BD2A12E6F}" destId="{8C397403-DA23-45BA-9661-7B97FA5E8C3F}" srcOrd="1" destOrd="0" parTransId="{29CE9502-F6F0-4B5B-BD0D-388BFF190C01}" sibTransId="{1A952AA1-528C-4225-BCF4-F6F5059D2CC8}"/>
    <dgm:cxn modelId="{3F9D25E2-9D4E-493C-B528-C55DBCA2D584}" srcId="{632B549E-3161-456E-B300-7D6D6F1C27D2}" destId="{2210652C-D564-4CD2-B27C-40F83D94FDC7}" srcOrd="0" destOrd="0" parTransId="{93A24B9A-7ECE-4F0A-B71E-E941AACF7CD0}" sibTransId="{683BC2CF-2E3A-4D4C-95CC-515EA5030DE7}"/>
    <dgm:cxn modelId="{474C3BAC-8302-4FD9-854D-98E044B9E722}" type="presOf" srcId="{8C397403-DA23-45BA-9661-7B97FA5E8C3F}" destId="{80A54B31-593E-4873-8001-D4F2625BB033}" srcOrd="0" destOrd="1" presId="urn:microsoft.com/office/officeart/2005/8/layout/hProcess4"/>
    <dgm:cxn modelId="{F786B0E7-BA28-43CA-80EC-30BD477C2598}" type="presOf" srcId="{880E4F71-3E8B-429F-8536-2A4CC6D5AA5C}" destId="{80A54B31-593E-4873-8001-D4F2625BB033}" srcOrd="0" destOrd="0" presId="urn:microsoft.com/office/officeart/2005/8/layout/hProcess4"/>
    <dgm:cxn modelId="{FD70BA9E-AAC3-42DA-B376-8282A3CD3ACA}" type="presOf" srcId="{05CE6C46-CEBD-42FA-8285-28390D41511E}" destId="{56BCA7DE-8BB7-4D8E-960A-9CD2E63E1C40}" srcOrd="1" destOrd="2" presId="urn:microsoft.com/office/officeart/2005/8/layout/hProcess4"/>
    <dgm:cxn modelId="{83327560-5503-4705-9BE7-87D84E96B1A0}" type="presOf" srcId="{C475237D-E8FE-4EFC-830D-13C528072EC4}" destId="{CE827975-96B9-434E-8BAD-0E3536E72285}" srcOrd="0" destOrd="0" presId="urn:microsoft.com/office/officeart/2005/8/layout/hProcess4"/>
    <dgm:cxn modelId="{36F81DBE-B8F0-45F2-8629-F19FF5BE4B51}" type="presParOf" srcId="{CE827975-96B9-434E-8BAD-0E3536E72285}" destId="{BDCACE58-B9D3-4A7E-B3B7-7196C1A02688}" srcOrd="0" destOrd="0" presId="urn:microsoft.com/office/officeart/2005/8/layout/hProcess4"/>
    <dgm:cxn modelId="{5DA2DD5B-1175-4A9E-9C82-DC7682EDD973}" type="presParOf" srcId="{CE827975-96B9-434E-8BAD-0E3536E72285}" destId="{39E21E14-D630-43BE-9304-1B7A1FF2022C}" srcOrd="1" destOrd="0" presId="urn:microsoft.com/office/officeart/2005/8/layout/hProcess4"/>
    <dgm:cxn modelId="{ECD05029-32D6-4364-8DD5-27B652E6DB95}" type="presParOf" srcId="{CE827975-96B9-434E-8BAD-0E3536E72285}" destId="{2501B8BD-61A3-40E0-95C9-B01B5D7DF23B}" srcOrd="2" destOrd="0" presId="urn:microsoft.com/office/officeart/2005/8/layout/hProcess4"/>
    <dgm:cxn modelId="{A1AF0BE8-A14E-483E-ABA3-427A664337A9}" type="presParOf" srcId="{2501B8BD-61A3-40E0-95C9-B01B5D7DF23B}" destId="{AECAB4C2-3FF2-49BA-BAE5-A1E398DD2A9B}" srcOrd="0" destOrd="0" presId="urn:microsoft.com/office/officeart/2005/8/layout/hProcess4"/>
    <dgm:cxn modelId="{06C01CBE-601D-419E-9485-55714A29C880}" type="presParOf" srcId="{AECAB4C2-3FF2-49BA-BAE5-A1E398DD2A9B}" destId="{6E68C74A-AE3E-4DA9-9C5B-A2077441077B}" srcOrd="0" destOrd="0" presId="urn:microsoft.com/office/officeart/2005/8/layout/hProcess4"/>
    <dgm:cxn modelId="{96417EB0-21F4-4CE3-9874-B5AFE248FD9B}" type="presParOf" srcId="{AECAB4C2-3FF2-49BA-BAE5-A1E398DD2A9B}" destId="{13AB5226-7F70-45B9-A5A7-8B9379E7F587}" srcOrd="1" destOrd="0" presId="urn:microsoft.com/office/officeart/2005/8/layout/hProcess4"/>
    <dgm:cxn modelId="{0C586C63-7CEF-403E-AE0C-8014088F9CD3}" type="presParOf" srcId="{AECAB4C2-3FF2-49BA-BAE5-A1E398DD2A9B}" destId="{51E33A4B-6154-4B99-8016-4B5C9DD82BBB}" srcOrd="2" destOrd="0" presId="urn:microsoft.com/office/officeart/2005/8/layout/hProcess4"/>
    <dgm:cxn modelId="{151ECACF-1745-4F88-92F5-5FC46E3C7DFD}" type="presParOf" srcId="{AECAB4C2-3FF2-49BA-BAE5-A1E398DD2A9B}" destId="{75A16E37-E994-4C21-9328-891F864EE380}" srcOrd="3" destOrd="0" presId="urn:microsoft.com/office/officeart/2005/8/layout/hProcess4"/>
    <dgm:cxn modelId="{D226EA68-E1AF-4430-B035-DCE6A65EBE7C}" type="presParOf" srcId="{AECAB4C2-3FF2-49BA-BAE5-A1E398DD2A9B}" destId="{7E9DFC7B-81D2-4D11-8D1E-54BFE88AFE86}" srcOrd="4" destOrd="0" presId="urn:microsoft.com/office/officeart/2005/8/layout/hProcess4"/>
    <dgm:cxn modelId="{7BF7EC73-8273-482A-933E-C3828ED64B2F}" type="presParOf" srcId="{2501B8BD-61A3-40E0-95C9-B01B5D7DF23B}" destId="{F42E5E20-2B2E-4D07-987D-C42174D74B22}" srcOrd="1" destOrd="0" presId="urn:microsoft.com/office/officeart/2005/8/layout/hProcess4"/>
    <dgm:cxn modelId="{9A4C328E-AA1F-43A3-87DE-C234B1EF9D98}" type="presParOf" srcId="{2501B8BD-61A3-40E0-95C9-B01B5D7DF23B}" destId="{96B688ED-925F-4FD8-8B55-E7CA0CEF3B00}" srcOrd="2" destOrd="0" presId="urn:microsoft.com/office/officeart/2005/8/layout/hProcess4"/>
    <dgm:cxn modelId="{99ACE6BD-8613-4D6B-ADDD-82BD8B609BEA}" type="presParOf" srcId="{96B688ED-925F-4FD8-8B55-E7CA0CEF3B00}" destId="{8F1D7496-9BA6-413C-83AC-063109E5083D}" srcOrd="0" destOrd="0" presId="urn:microsoft.com/office/officeart/2005/8/layout/hProcess4"/>
    <dgm:cxn modelId="{3DA676A6-E6FA-4BEB-944C-DD41ECCEE7B2}" type="presParOf" srcId="{96B688ED-925F-4FD8-8B55-E7CA0CEF3B00}" destId="{6D51214C-FCFA-4F2B-8AB9-68FFF6A773B4}" srcOrd="1" destOrd="0" presId="urn:microsoft.com/office/officeart/2005/8/layout/hProcess4"/>
    <dgm:cxn modelId="{65EF3BBE-8A1D-4427-ACC5-75A1081A1136}" type="presParOf" srcId="{96B688ED-925F-4FD8-8B55-E7CA0CEF3B00}" destId="{E910C7DA-D5B9-4C5B-84A6-65675D60B4F9}" srcOrd="2" destOrd="0" presId="urn:microsoft.com/office/officeart/2005/8/layout/hProcess4"/>
    <dgm:cxn modelId="{15E98125-6491-4C32-A80D-133DF1120FBE}" type="presParOf" srcId="{96B688ED-925F-4FD8-8B55-E7CA0CEF3B00}" destId="{B3D7EBC0-B35B-4B55-8797-679AB239A8FB}" srcOrd="3" destOrd="0" presId="urn:microsoft.com/office/officeart/2005/8/layout/hProcess4"/>
    <dgm:cxn modelId="{040C7007-8F74-4167-B5FC-3C29167E26C2}" type="presParOf" srcId="{96B688ED-925F-4FD8-8B55-E7CA0CEF3B00}" destId="{AE28E80E-727B-46B9-AC25-22F09764615C}" srcOrd="4" destOrd="0" presId="urn:microsoft.com/office/officeart/2005/8/layout/hProcess4"/>
    <dgm:cxn modelId="{146AC551-4154-4C9D-AA15-967282355935}" type="presParOf" srcId="{2501B8BD-61A3-40E0-95C9-B01B5D7DF23B}" destId="{5E50A7EE-29BA-4D9D-8B6E-7DDDBD729786}" srcOrd="3" destOrd="0" presId="urn:microsoft.com/office/officeart/2005/8/layout/hProcess4"/>
    <dgm:cxn modelId="{497E7DEB-81BA-4E34-BA6F-B8C889F1FFC4}" type="presParOf" srcId="{2501B8BD-61A3-40E0-95C9-B01B5D7DF23B}" destId="{B64F6B94-F22D-4A76-BB43-64BFE233D016}" srcOrd="4" destOrd="0" presId="urn:microsoft.com/office/officeart/2005/8/layout/hProcess4"/>
    <dgm:cxn modelId="{76666B1D-7AE6-41B0-A1E1-EA7824CEEDE9}" type="presParOf" srcId="{B64F6B94-F22D-4A76-BB43-64BFE233D016}" destId="{DD37E162-2CA5-4967-A5F8-B1D3094D8FDA}" srcOrd="0" destOrd="0" presId="urn:microsoft.com/office/officeart/2005/8/layout/hProcess4"/>
    <dgm:cxn modelId="{9F6C47AC-7C02-4F7C-93ED-22F4E88249BF}" type="presParOf" srcId="{B64F6B94-F22D-4A76-BB43-64BFE233D016}" destId="{80A54B31-593E-4873-8001-D4F2625BB033}" srcOrd="1" destOrd="0" presId="urn:microsoft.com/office/officeart/2005/8/layout/hProcess4"/>
    <dgm:cxn modelId="{C6D3B4B9-A8F0-49FC-AE1E-93D902AEFF87}" type="presParOf" srcId="{B64F6B94-F22D-4A76-BB43-64BFE233D016}" destId="{56BCA7DE-8BB7-4D8E-960A-9CD2E63E1C40}" srcOrd="2" destOrd="0" presId="urn:microsoft.com/office/officeart/2005/8/layout/hProcess4"/>
    <dgm:cxn modelId="{05DC5820-3566-4835-8C40-341CA59DF2F1}" type="presParOf" srcId="{B64F6B94-F22D-4A76-BB43-64BFE233D016}" destId="{0324C5B4-E5F9-4C59-BA89-B16636A84667}" srcOrd="3" destOrd="0" presId="urn:microsoft.com/office/officeart/2005/8/layout/hProcess4"/>
    <dgm:cxn modelId="{8AD0E92D-747A-4993-B3B7-B3E4CB1B9883}" type="presParOf" srcId="{B64F6B94-F22D-4A76-BB43-64BFE233D016}" destId="{07C42975-ECD2-4CF3-A250-76F9BF52E62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12E02-9F98-45DA-B289-7127879A66B8}">
      <dsp:nvSpPr>
        <dsp:cNvPr id="0" name=""/>
        <dsp:cNvSpPr/>
      </dsp:nvSpPr>
      <dsp:spPr>
        <a:xfrm>
          <a:off x="4284" y="168965"/>
          <a:ext cx="2576310" cy="90200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ca-ES" sz="1800" kern="1200" dirty="0" smtClean="0"/>
            <a:t>Mediació entre progenitors</a:t>
          </a:r>
          <a:endParaRPr lang="es-ES" sz="1800" kern="1200" dirty="0"/>
        </a:p>
      </dsp:txBody>
      <dsp:txXfrm>
        <a:off x="4284" y="168965"/>
        <a:ext cx="2576310" cy="902002"/>
      </dsp:txXfrm>
    </dsp:sp>
    <dsp:sp modelId="{CF3D59C6-2216-4783-82CD-0D9C6F9C00B7}">
      <dsp:nvSpPr>
        <dsp:cNvPr id="0" name=""/>
        <dsp:cNvSpPr/>
      </dsp:nvSpPr>
      <dsp:spPr>
        <a:xfrm>
          <a:off x="4284" y="1070967"/>
          <a:ext cx="2576310" cy="3584679"/>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ca-ES" sz="1600" kern="1200" noProof="0" dirty="0" smtClean="0"/>
            <a:t>Visió transformadora</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Diferenciació entre les necessitats dels adults de les dels menors d’edat</a:t>
          </a:r>
          <a:endParaRPr lang="ca-ES" sz="1600" kern="1200" noProof="0" dirty="0"/>
        </a:p>
        <a:p>
          <a:pPr marL="171450" lvl="1" indent="-171450" algn="l" defTabSz="711200">
            <a:lnSpc>
              <a:spcPct val="90000"/>
            </a:lnSpc>
            <a:spcBef>
              <a:spcPct val="0"/>
            </a:spcBef>
            <a:spcAft>
              <a:spcPct val="15000"/>
            </a:spcAft>
            <a:buChar char="••"/>
          </a:pPr>
          <a:r>
            <a:rPr lang="ca-ES" sz="1600" b="1" kern="1200" noProof="0" dirty="0" smtClean="0"/>
            <a:t>Objectiu</a:t>
          </a:r>
          <a:r>
            <a:rPr lang="ca-ES" sz="1600" kern="1200" noProof="0" dirty="0" smtClean="0"/>
            <a:t>: Poder restablir la comunicació i confiança com a progenitors</a:t>
          </a:r>
          <a:endParaRPr lang="ca-ES" sz="1600" kern="1200" noProof="0" dirty="0"/>
        </a:p>
      </dsp:txBody>
      <dsp:txXfrm>
        <a:off x="4284" y="1070967"/>
        <a:ext cx="2576310" cy="3584679"/>
      </dsp:txXfrm>
    </dsp:sp>
    <dsp:sp modelId="{178CEEE7-8D6E-4185-8B24-D85CAA3D8971}">
      <dsp:nvSpPr>
        <dsp:cNvPr id="0" name=""/>
        <dsp:cNvSpPr/>
      </dsp:nvSpPr>
      <dsp:spPr>
        <a:xfrm>
          <a:off x="5883991" y="168965"/>
          <a:ext cx="2576310" cy="90200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ca-ES" sz="1800" kern="1200" dirty="0" smtClean="0"/>
            <a:t>Orientació a pares i/o mares</a:t>
          </a:r>
          <a:endParaRPr lang="es-ES" sz="1800" kern="1200" dirty="0"/>
        </a:p>
      </dsp:txBody>
      <dsp:txXfrm>
        <a:off x="5883991" y="168965"/>
        <a:ext cx="2576310" cy="902002"/>
      </dsp:txXfrm>
    </dsp:sp>
    <dsp:sp modelId="{F343898B-0D14-40D9-A114-B61FAC07DB39}">
      <dsp:nvSpPr>
        <dsp:cNvPr id="0" name=""/>
        <dsp:cNvSpPr/>
      </dsp:nvSpPr>
      <dsp:spPr>
        <a:xfrm>
          <a:off x="5883965" y="1095916"/>
          <a:ext cx="2576310" cy="3584679"/>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ca-ES" sz="1600" kern="1200" noProof="0" dirty="0" smtClean="0"/>
            <a:t>Reflexió sobre el moment evolutiu dels fills o filles</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Diferenciació dels rols</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Reformulació del conflicte</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Facilitació d’eines de gestió de conflicte</a:t>
          </a:r>
          <a:endParaRPr lang="ca-ES" sz="1600" kern="1200" noProof="0" dirty="0"/>
        </a:p>
        <a:p>
          <a:pPr marL="171450" lvl="1" indent="-171450" algn="l" defTabSz="711200">
            <a:lnSpc>
              <a:spcPct val="90000"/>
            </a:lnSpc>
            <a:spcBef>
              <a:spcPct val="0"/>
            </a:spcBef>
            <a:spcAft>
              <a:spcPct val="15000"/>
            </a:spcAft>
            <a:buChar char="••"/>
          </a:pPr>
          <a:r>
            <a:rPr lang="ca-ES" sz="1600" b="1" kern="1200" noProof="0" dirty="0" smtClean="0"/>
            <a:t>Objectiu</a:t>
          </a:r>
          <a:r>
            <a:rPr lang="ca-ES" sz="1600" kern="1200" noProof="0" dirty="0" smtClean="0"/>
            <a:t>: Mentalització i retorn de les pròpies responsabilitats parentals</a:t>
          </a:r>
          <a:endParaRPr lang="ca-ES" sz="1600" kern="1200" noProof="0" dirty="0"/>
        </a:p>
      </dsp:txBody>
      <dsp:txXfrm>
        <a:off x="5883965" y="1095916"/>
        <a:ext cx="2576310" cy="3584679"/>
      </dsp:txXfrm>
    </dsp:sp>
    <dsp:sp modelId="{9E4D29B6-9AFE-4ED2-8842-925EF2DEC3C9}">
      <dsp:nvSpPr>
        <dsp:cNvPr id="0" name=""/>
        <dsp:cNvSpPr/>
      </dsp:nvSpPr>
      <dsp:spPr>
        <a:xfrm>
          <a:off x="2948182" y="177272"/>
          <a:ext cx="2576310" cy="90200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ca-ES" sz="1800" kern="1200" dirty="0" smtClean="0"/>
            <a:t>Mediació i/o teràpia familiar </a:t>
          </a:r>
          <a:endParaRPr lang="es-ES" sz="1800" kern="1200" dirty="0"/>
        </a:p>
      </dsp:txBody>
      <dsp:txXfrm>
        <a:off x="2948182" y="177272"/>
        <a:ext cx="2576310" cy="902002"/>
      </dsp:txXfrm>
    </dsp:sp>
    <dsp:sp modelId="{30920BA0-F7C7-4EEE-8DAB-C2A6DBFE79EB}">
      <dsp:nvSpPr>
        <dsp:cNvPr id="0" name=""/>
        <dsp:cNvSpPr/>
      </dsp:nvSpPr>
      <dsp:spPr>
        <a:xfrm>
          <a:off x="2948182" y="1095881"/>
          <a:ext cx="2576310" cy="3584679"/>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ca-ES" sz="1600" kern="1200" noProof="0" dirty="0" smtClean="0"/>
            <a:t>Model sistèmic</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Treball conjunt sobre la convivència a casa</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Exploració de les necessitats de tota la família</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Diferenciació de rols</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Treball emocional conjunt</a:t>
          </a:r>
          <a:endParaRPr lang="ca-ES" sz="1600" kern="1200" noProof="0" dirty="0"/>
        </a:p>
        <a:p>
          <a:pPr marL="171450" lvl="1" indent="-171450" algn="l" defTabSz="711200">
            <a:lnSpc>
              <a:spcPct val="90000"/>
            </a:lnSpc>
            <a:spcBef>
              <a:spcPct val="0"/>
            </a:spcBef>
            <a:spcAft>
              <a:spcPct val="15000"/>
            </a:spcAft>
            <a:buChar char="••"/>
          </a:pPr>
          <a:r>
            <a:rPr lang="ca-ES" sz="1600" b="1" kern="1200" noProof="0" dirty="0" smtClean="0"/>
            <a:t>Objectiu</a:t>
          </a:r>
          <a:r>
            <a:rPr lang="ca-ES" sz="1600" kern="1200" noProof="0" dirty="0" smtClean="0"/>
            <a:t>: Afavorir la mentalització i treballar qüestions que hagin pogut afectar el vincle familiar</a:t>
          </a:r>
          <a:endParaRPr lang="ca-ES" sz="1600" kern="1200" noProof="0" dirty="0"/>
        </a:p>
      </dsp:txBody>
      <dsp:txXfrm>
        <a:off x="2948182" y="1095881"/>
        <a:ext cx="2576310" cy="3584679"/>
      </dsp:txXfrm>
    </dsp:sp>
    <dsp:sp modelId="{61440C6A-522F-40DD-AE7B-D3E6CC88AF85}">
      <dsp:nvSpPr>
        <dsp:cNvPr id="0" name=""/>
        <dsp:cNvSpPr/>
      </dsp:nvSpPr>
      <dsp:spPr>
        <a:xfrm>
          <a:off x="8815266" y="168965"/>
          <a:ext cx="2576310" cy="90200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ca-ES" sz="1800" kern="1200" dirty="0" smtClean="0"/>
            <a:t>Acompanyament i/o teràpia infants i adolescents</a:t>
          </a:r>
          <a:endParaRPr lang="es-ES" sz="1800" kern="1200" dirty="0"/>
        </a:p>
      </dsp:txBody>
      <dsp:txXfrm>
        <a:off x="8815266" y="168965"/>
        <a:ext cx="2576310" cy="902002"/>
      </dsp:txXfrm>
    </dsp:sp>
    <dsp:sp modelId="{EF6F96D4-4183-4D01-A3D4-987DC3DBB55B}">
      <dsp:nvSpPr>
        <dsp:cNvPr id="0" name=""/>
        <dsp:cNvSpPr/>
      </dsp:nvSpPr>
      <dsp:spPr>
        <a:xfrm>
          <a:off x="8815266" y="1070967"/>
          <a:ext cx="2576310" cy="3584679"/>
        </a:xfrm>
        <a:prstGeom prst="rect">
          <a:avLst/>
        </a:prstGeom>
        <a:solidFill>
          <a:schemeClr val="accent2">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ca-ES" sz="1600" kern="1200" noProof="0" dirty="0" smtClean="0"/>
            <a:t>Comprensió sobre el propi procés evolutiu</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Espai d’escolta i gestió del seu malestar</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Foment de l’empatia vers els altres</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Treball emocional </a:t>
          </a:r>
          <a:endParaRPr lang="ca-ES" sz="1600" kern="1200" noProof="0" dirty="0"/>
        </a:p>
        <a:p>
          <a:pPr marL="171450" lvl="1" indent="-171450" algn="l" defTabSz="711200">
            <a:lnSpc>
              <a:spcPct val="90000"/>
            </a:lnSpc>
            <a:spcBef>
              <a:spcPct val="0"/>
            </a:spcBef>
            <a:spcAft>
              <a:spcPct val="15000"/>
            </a:spcAft>
            <a:buChar char="••"/>
          </a:pPr>
          <a:r>
            <a:rPr lang="ca-ES" sz="1600" kern="1200" noProof="0" dirty="0" smtClean="0"/>
            <a:t>Promocionar habilitats socials i de gestió de conflictes</a:t>
          </a:r>
          <a:endParaRPr lang="ca-ES" sz="1600" kern="1200" noProof="0" dirty="0"/>
        </a:p>
        <a:p>
          <a:pPr marL="171450" lvl="1" indent="-171450" algn="l" defTabSz="711200">
            <a:lnSpc>
              <a:spcPct val="90000"/>
            </a:lnSpc>
            <a:spcBef>
              <a:spcPct val="0"/>
            </a:spcBef>
            <a:spcAft>
              <a:spcPct val="15000"/>
            </a:spcAft>
            <a:buChar char="••"/>
          </a:pPr>
          <a:r>
            <a:rPr lang="ca-ES" sz="1600" b="1" kern="1200" noProof="0" dirty="0" smtClean="0"/>
            <a:t>Objectiu</a:t>
          </a:r>
          <a:r>
            <a:rPr lang="ca-ES" sz="1600" kern="1200" noProof="0" dirty="0" smtClean="0"/>
            <a:t>: Augmentar l’autoconeixement i confiança en benefici propi i del conjunt familiar</a:t>
          </a:r>
          <a:endParaRPr lang="ca-ES" sz="1600" kern="1200" noProof="0" dirty="0"/>
        </a:p>
      </dsp:txBody>
      <dsp:txXfrm>
        <a:off x="8815266" y="1070967"/>
        <a:ext cx="2576310" cy="3584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AB5226-7F70-45B9-A5A7-8B9379E7F587}">
      <dsp:nvSpPr>
        <dsp:cNvPr id="0" name=""/>
        <dsp:cNvSpPr/>
      </dsp:nvSpPr>
      <dsp:spPr>
        <a:xfrm>
          <a:off x="4227" y="1436817"/>
          <a:ext cx="2966167" cy="2446468"/>
        </a:xfrm>
        <a:prstGeom prst="roundRect">
          <a:avLst>
            <a:gd name="adj" fmla="val 10000"/>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ca-ES" sz="1800" kern="1200" noProof="0" dirty="0" smtClean="0"/>
            <a:t>Impotència, frustració, esgotament</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Manca de confiança</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Focus en l’infant o adolescent</a:t>
          </a:r>
          <a:endParaRPr lang="ca-ES" sz="1800" kern="1200" noProof="0" dirty="0"/>
        </a:p>
      </dsp:txBody>
      <dsp:txXfrm>
        <a:off x="60527" y="1493117"/>
        <a:ext cx="2853567" cy="1809624"/>
      </dsp:txXfrm>
    </dsp:sp>
    <dsp:sp modelId="{F42E5E20-2B2E-4D07-987D-C42174D74B22}">
      <dsp:nvSpPr>
        <dsp:cNvPr id="0" name=""/>
        <dsp:cNvSpPr/>
      </dsp:nvSpPr>
      <dsp:spPr>
        <a:xfrm>
          <a:off x="1664758" y="1996582"/>
          <a:ext cx="3304974" cy="3304974"/>
        </a:xfrm>
        <a:prstGeom prst="leftCircularArrow">
          <a:avLst>
            <a:gd name="adj1" fmla="val 3256"/>
            <a:gd name="adj2" fmla="val 401663"/>
            <a:gd name="adj3" fmla="val 2177174"/>
            <a:gd name="adj4" fmla="val 9024489"/>
            <a:gd name="adj5" fmla="val 3799"/>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sp>
    <dsp:sp modelId="{75A16E37-E994-4C21-9328-891F864EE380}">
      <dsp:nvSpPr>
        <dsp:cNvPr id="0" name=""/>
        <dsp:cNvSpPr/>
      </dsp:nvSpPr>
      <dsp:spPr>
        <a:xfrm>
          <a:off x="663375" y="3359042"/>
          <a:ext cx="2636593" cy="1048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ca-ES" sz="2200" kern="1200" noProof="0" dirty="0" smtClean="0"/>
            <a:t>Creació del vincle terapèutic </a:t>
          </a:r>
          <a:endParaRPr lang="ca-ES" sz="2200" b="1" kern="1200" noProof="0" dirty="0">
            <a:solidFill>
              <a:srgbClr val="FF0000"/>
            </a:solidFill>
          </a:endParaRPr>
        </a:p>
      </dsp:txBody>
      <dsp:txXfrm>
        <a:off x="694084" y="3389751"/>
        <a:ext cx="2575175" cy="987068"/>
      </dsp:txXfrm>
    </dsp:sp>
    <dsp:sp modelId="{6D51214C-FCFA-4F2B-8AB9-68FFF6A773B4}">
      <dsp:nvSpPr>
        <dsp:cNvPr id="0" name=""/>
        <dsp:cNvSpPr/>
      </dsp:nvSpPr>
      <dsp:spPr>
        <a:xfrm>
          <a:off x="3812403" y="1436817"/>
          <a:ext cx="2966167" cy="2446468"/>
        </a:xfrm>
        <a:prstGeom prst="roundRect">
          <a:avLst>
            <a:gd name="adj" fmla="val 10000"/>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ca-ES" sz="1800" kern="1200" noProof="0" dirty="0" smtClean="0"/>
            <a:t>Escolta mútua</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Treball sobre les necessitats</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Solucions intentades i experiències d’èxit</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Capacitats i </a:t>
          </a:r>
          <a:r>
            <a:rPr lang="ca-ES" sz="1800" kern="1200" noProof="0" dirty="0" err="1" smtClean="0"/>
            <a:t>revalorització</a:t>
          </a:r>
          <a:endParaRPr lang="ca-ES" sz="1800" kern="1200" noProof="0" dirty="0"/>
        </a:p>
      </dsp:txBody>
      <dsp:txXfrm>
        <a:off x="3868703" y="2017360"/>
        <a:ext cx="2853567" cy="1809624"/>
      </dsp:txXfrm>
    </dsp:sp>
    <dsp:sp modelId="{5E50A7EE-29BA-4D9D-8B6E-7DDDBD729786}">
      <dsp:nvSpPr>
        <dsp:cNvPr id="0" name=""/>
        <dsp:cNvSpPr/>
      </dsp:nvSpPr>
      <dsp:spPr>
        <a:xfrm>
          <a:off x="5448216" y="-77377"/>
          <a:ext cx="3683984" cy="3683984"/>
        </a:xfrm>
        <a:prstGeom prst="circularArrow">
          <a:avLst>
            <a:gd name="adj1" fmla="val 2921"/>
            <a:gd name="adj2" fmla="val 357505"/>
            <a:gd name="adj3" fmla="val 19466984"/>
            <a:gd name="adj4" fmla="val 12575511"/>
            <a:gd name="adj5" fmla="val 3408"/>
          </a:avLst>
        </a:prstGeom>
        <a:solidFill>
          <a:schemeClr val="accent1">
            <a:tint val="60000"/>
            <a:hueOff val="0"/>
            <a:satOff val="0"/>
            <a:lumOff val="0"/>
            <a:alphaOff val="0"/>
          </a:schemeClr>
        </a:solidFill>
        <a:ln>
          <a:solidFill>
            <a:srgbClr val="7030A0"/>
          </a:solidFill>
        </a:ln>
        <a:effectLst/>
      </dsp:spPr>
      <dsp:style>
        <a:lnRef idx="0">
          <a:scrgbClr r="0" g="0" b="0"/>
        </a:lnRef>
        <a:fillRef idx="1">
          <a:scrgbClr r="0" g="0" b="0"/>
        </a:fillRef>
        <a:effectRef idx="0">
          <a:scrgbClr r="0" g="0" b="0"/>
        </a:effectRef>
        <a:fontRef idx="minor">
          <a:schemeClr val="lt1"/>
        </a:fontRef>
      </dsp:style>
    </dsp:sp>
    <dsp:sp modelId="{B3D7EBC0-B35B-4B55-8797-679AB239A8FB}">
      <dsp:nvSpPr>
        <dsp:cNvPr id="0" name=""/>
        <dsp:cNvSpPr/>
      </dsp:nvSpPr>
      <dsp:spPr>
        <a:xfrm>
          <a:off x="4471551" y="912574"/>
          <a:ext cx="2636593" cy="1048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ca-ES" sz="2200" kern="1200" noProof="0" dirty="0" smtClean="0"/>
            <a:t>Autoconfiança</a:t>
          </a:r>
          <a:endParaRPr lang="ca-ES" sz="2200" kern="1200" noProof="0" dirty="0"/>
        </a:p>
      </dsp:txBody>
      <dsp:txXfrm>
        <a:off x="4502260" y="943283"/>
        <a:ext cx="2575175" cy="987068"/>
      </dsp:txXfrm>
    </dsp:sp>
    <dsp:sp modelId="{80A54B31-593E-4873-8001-D4F2625BB033}">
      <dsp:nvSpPr>
        <dsp:cNvPr id="0" name=""/>
        <dsp:cNvSpPr/>
      </dsp:nvSpPr>
      <dsp:spPr>
        <a:xfrm>
          <a:off x="7620579" y="1436817"/>
          <a:ext cx="2966167" cy="2446468"/>
        </a:xfrm>
        <a:prstGeom prst="roundRect">
          <a:avLst>
            <a:gd name="adj" fmla="val 10000"/>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ca-ES" sz="1800" kern="1200" noProof="0" dirty="0" smtClean="0"/>
            <a:t>Visió sistèmica </a:t>
          </a:r>
          <a:r>
            <a:rPr lang="ca-ES" sz="1800" b="1" kern="1200" noProof="0" dirty="0" smtClean="0">
              <a:solidFill>
                <a:srgbClr val="FF0000"/>
              </a:solidFill>
            </a:rPr>
            <a:t>*</a:t>
          </a:r>
          <a:endParaRPr lang="ca-ES" sz="1800" b="1" kern="1200" noProof="0" dirty="0">
            <a:solidFill>
              <a:srgbClr val="FF0000"/>
            </a:solidFill>
          </a:endParaRPr>
        </a:p>
        <a:p>
          <a:pPr marL="171450" lvl="1" indent="-171450" algn="l" defTabSz="800100">
            <a:lnSpc>
              <a:spcPct val="90000"/>
            </a:lnSpc>
            <a:spcBef>
              <a:spcPct val="0"/>
            </a:spcBef>
            <a:spcAft>
              <a:spcPct val="15000"/>
            </a:spcAft>
            <a:buChar char="••"/>
          </a:pPr>
          <a:r>
            <a:rPr lang="ca-ES" sz="1800" kern="1200" noProof="0" dirty="0" smtClean="0"/>
            <a:t>Mirada sobre un/a mateix/a</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Gestió positiva dels conflictes</a:t>
          </a:r>
          <a:endParaRPr lang="ca-ES" sz="1800" kern="1200" noProof="0" dirty="0"/>
        </a:p>
        <a:p>
          <a:pPr marL="171450" lvl="1" indent="-171450" algn="l" defTabSz="800100">
            <a:lnSpc>
              <a:spcPct val="90000"/>
            </a:lnSpc>
            <a:spcBef>
              <a:spcPct val="0"/>
            </a:spcBef>
            <a:spcAft>
              <a:spcPct val="15000"/>
            </a:spcAft>
            <a:buChar char="••"/>
          </a:pPr>
          <a:r>
            <a:rPr lang="ca-ES" sz="1800" kern="1200" noProof="0" dirty="0" smtClean="0"/>
            <a:t>Preservació dels fills o filles</a:t>
          </a:r>
          <a:endParaRPr lang="ca-ES" sz="1800" kern="1200" noProof="0" dirty="0"/>
        </a:p>
      </dsp:txBody>
      <dsp:txXfrm>
        <a:off x="7676879" y="1493117"/>
        <a:ext cx="2853567" cy="1809624"/>
      </dsp:txXfrm>
    </dsp:sp>
    <dsp:sp modelId="{0324C5B4-E5F9-4C59-BA89-B16636A84667}">
      <dsp:nvSpPr>
        <dsp:cNvPr id="0" name=""/>
        <dsp:cNvSpPr/>
      </dsp:nvSpPr>
      <dsp:spPr>
        <a:xfrm>
          <a:off x="8279727" y="3359042"/>
          <a:ext cx="2636593" cy="104848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ca-ES" sz="2200" kern="1200" noProof="0" dirty="0" smtClean="0"/>
            <a:t>Reforç del vincle familiar i millora de la convivència</a:t>
          </a:r>
          <a:endParaRPr lang="ca-ES" sz="2200" kern="1200" noProof="0" dirty="0"/>
        </a:p>
      </dsp:txBody>
      <dsp:txXfrm>
        <a:off x="8310436" y="3389751"/>
        <a:ext cx="2575175" cy="98706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90929C07-0C88-443B-9510-4C2313C4FAB9}"/>
              </a:ext>
            </a:extLst>
          </p:cNvPr>
          <p:cNvSpPr/>
          <p:nvPr userDrawn="1"/>
        </p:nvSpPr>
        <p:spPr>
          <a:xfrm>
            <a:off x="-76200" y="4295953"/>
            <a:ext cx="12268200" cy="3509962"/>
          </a:xfrm>
          <a:prstGeom prst="rect">
            <a:avLst/>
          </a:prstGeom>
          <a:solidFill>
            <a:srgbClr val="542C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Rectángulo 6">
            <a:extLst>
              <a:ext uri="{FF2B5EF4-FFF2-40B4-BE49-F238E27FC236}">
                <a16:creationId xmlns:a16="http://schemas.microsoft.com/office/drawing/2014/main" id="{B75EEE62-6321-4D76-8A02-34254EA1F42E}"/>
              </a:ext>
            </a:extLst>
          </p:cNvPr>
          <p:cNvSpPr/>
          <p:nvPr userDrawn="1"/>
        </p:nvSpPr>
        <p:spPr>
          <a:xfrm>
            <a:off x="-38100" y="0"/>
            <a:ext cx="12268200" cy="4391025"/>
          </a:xfrm>
          <a:prstGeom prst="rect">
            <a:avLst/>
          </a:prstGeom>
          <a:solidFill>
            <a:srgbClr val="F7B3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 name="Título 1">
            <a:extLst>
              <a:ext uri="{FF2B5EF4-FFF2-40B4-BE49-F238E27FC236}">
                <a16:creationId xmlns:a16="http://schemas.microsoft.com/office/drawing/2014/main" id="{E7BE511B-7A6E-4CC8-97DE-944B7B994310}"/>
              </a:ext>
            </a:extLst>
          </p:cNvPr>
          <p:cNvSpPr>
            <a:spLocks noGrp="1"/>
          </p:cNvSpPr>
          <p:nvPr>
            <p:ph type="ctrTitle"/>
          </p:nvPr>
        </p:nvSpPr>
        <p:spPr>
          <a:xfrm>
            <a:off x="1524000" y="2242867"/>
            <a:ext cx="9144000" cy="1932317"/>
          </a:xfrm>
        </p:spPr>
        <p:txBody>
          <a:bodyPr anchor="b"/>
          <a:lstStyle>
            <a:lvl1pPr algn="ctr">
              <a:defRPr sz="6000"/>
            </a:lvl1pPr>
          </a:lstStyle>
          <a:p>
            <a:r>
              <a:rPr lang="es-ES" smtClean="0"/>
              <a:t>Haga clic para modificar el estilo de título del patrón</a:t>
            </a:r>
            <a:endParaRPr lang="ca-ES"/>
          </a:p>
        </p:txBody>
      </p:sp>
      <p:sp>
        <p:nvSpPr>
          <p:cNvPr id="3" name="Subtítulo 2">
            <a:extLst>
              <a:ext uri="{FF2B5EF4-FFF2-40B4-BE49-F238E27FC236}">
                <a16:creationId xmlns:a16="http://schemas.microsoft.com/office/drawing/2014/main" id="{F0B25A19-E4E1-4F05-90B4-946252392F1F}"/>
              </a:ext>
            </a:extLst>
          </p:cNvPr>
          <p:cNvSpPr>
            <a:spLocks noGrp="1"/>
          </p:cNvSpPr>
          <p:nvPr>
            <p:ph type="subTitle" idx="1"/>
          </p:nvPr>
        </p:nvSpPr>
        <p:spPr>
          <a:xfrm>
            <a:off x="1524000" y="4864981"/>
            <a:ext cx="9144000" cy="8001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ca-ES"/>
          </a:p>
        </p:txBody>
      </p:sp>
      <p:pic>
        <p:nvPicPr>
          <p:cNvPr id="12" name="Imagen 11">
            <a:extLst>
              <a:ext uri="{FF2B5EF4-FFF2-40B4-BE49-F238E27FC236}">
                <a16:creationId xmlns:a16="http://schemas.microsoft.com/office/drawing/2014/main" id="{39299110-BEC0-49B0-A69A-8EE575C5F9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9444" y="246062"/>
            <a:ext cx="9010656" cy="1501776"/>
          </a:xfrm>
          <a:prstGeom prst="rect">
            <a:avLst/>
          </a:prstGeom>
        </p:spPr>
      </p:pic>
    </p:spTree>
    <p:extLst>
      <p:ext uri="{BB962C8B-B14F-4D97-AF65-F5344CB8AC3E}">
        <p14:creationId xmlns:p14="http://schemas.microsoft.com/office/powerpoint/2010/main" val="20057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C9CE44-14F3-4D2B-B9EF-66119148073D}"/>
              </a:ext>
            </a:extLst>
          </p:cNvPr>
          <p:cNvSpPr>
            <a:spLocks noGrp="1"/>
          </p:cNvSpPr>
          <p:nvPr>
            <p:ph type="title"/>
          </p:nvPr>
        </p:nvSpPr>
        <p:spPr/>
        <p:txBody>
          <a:bodyPr/>
          <a:lstStyle/>
          <a:p>
            <a:r>
              <a:rPr lang="es-ES" smtClean="0"/>
              <a:t>Haga clic para modificar el estilo de título del patrón</a:t>
            </a:r>
            <a:endParaRPr lang="ca-ES"/>
          </a:p>
        </p:txBody>
      </p:sp>
      <p:sp>
        <p:nvSpPr>
          <p:cNvPr id="3" name="Marcador de texto vertical 2">
            <a:extLst>
              <a:ext uri="{FF2B5EF4-FFF2-40B4-BE49-F238E27FC236}">
                <a16:creationId xmlns:a16="http://schemas.microsoft.com/office/drawing/2014/main" id="{67A7AB21-81A2-457D-9342-F8A5417AC1FB}"/>
              </a:ext>
            </a:extLst>
          </p:cNvPr>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a:extLst>
              <a:ext uri="{FF2B5EF4-FFF2-40B4-BE49-F238E27FC236}">
                <a16:creationId xmlns:a16="http://schemas.microsoft.com/office/drawing/2014/main" id="{1C52DAF6-90C1-4BF3-A450-DCBE5B18C196}"/>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5" name="Marcador de pie de página 4">
            <a:extLst>
              <a:ext uri="{FF2B5EF4-FFF2-40B4-BE49-F238E27FC236}">
                <a16:creationId xmlns:a16="http://schemas.microsoft.com/office/drawing/2014/main" id="{F8B9BEAB-7D9A-4E7E-B11E-9BD11F3BCDF6}"/>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98A1C8E5-2835-40CB-81B6-B0F1792FF89F}"/>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391381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5BF7D1E-ACBC-473E-AA71-F1C4D9FD4D1C}"/>
              </a:ext>
            </a:extLst>
          </p:cNvPr>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ca-ES"/>
          </a:p>
        </p:txBody>
      </p:sp>
      <p:sp>
        <p:nvSpPr>
          <p:cNvPr id="3" name="Marcador de texto vertical 2">
            <a:extLst>
              <a:ext uri="{FF2B5EF4-FFF2-40B4-BE49-F238E27FC236}">
                <a16:creationId xmlns:a16="http://schemas.microsoft.com/office/drawing/2014/main" id="{DED39F78-BB9B-4EB5-B410-A91937E15FF0}"/>
              </a:ext>
            </a:extLst>
          </p:cNvPr>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a:extLst>
              <a:ext uri="{FF2B5EF4-FFF2-40B4-BE49-F238E27FC236}">
                <a16:creationId xmlns:a16="http://schemas.microsoft.com/office/drawing/2014/main" id="{A12C9AFE-AB7F-4302-B7F6-A82685B21711}"/>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5" name="Marcador de pie de página 4">
            <a:extLst>
              <a:ext uri="{FF2B5EF4-FFF2-40B4-BE49-F238E27FC236}">
                <a16:creationId xmlns:a16="http://schemas.microsoft.com/office/drawing/2014/main" id="{86988E69-E144-481D-84A6-E14D58B534C9}"/>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8F55F083-7D39-4C88-B84A-D54938BA0405}"/>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2481274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0FF107-75C3-48B0-BAD4-EF453C36DB25}"/>
              </a:ext>
            </a:extLst>
          </p:cNvPr>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a:extLst>
              <a:ext uri="{FF2B5EF4-FFF2-40B4-BE49-F238E27FC236}">
                <a16:creationId xmlns:a16="http://schemas.microsoft.com/office/drawing/2014/main" id="{59C08735-70AD-4D39-ACD9-045479A1C189}"/>
              </a:ext>
            </a:extLst>
          </p:cNvPr>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fecha 3">
            <a:extLst>
              <a:ext uri="{FF2B5EF4-FFF2-40B4-BE49-F238E27FC236}">
                <a16:creationId xmlns:a16="http://schemas.microsoft.com/office/drawing/2014/main" id="{DA6F4A3D-119C-4ACC-9030-40EC52D55FFB}"/>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5" name="Marcador de pie de página 4">
            <a:extLst>
              <a:ext uri="{FF2B5EF4-FFF2-40B4-BE49-F238E27FC236}">
                <a16:creationId xmlns:a16="http://schemas.microsoft.com/office/drawing/2014/main" id="{3BD787C3-3D16-45A8-991A-DE43BE2A64DF}"/>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73B94FF1-4AA7-4A61-86E1-E51607128CF1}"/>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110349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5E15D-7733-4E17-B826-12E1E929EADA}"/>
              </a:ext>
            </a:extLst>
          </p:cNvPr>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ca-ES"/>
          </a:p>
        </p:txBody>
      </p:sp>
      <p:sp>
        <p:nvSpPr>
          <p:cNvPr id="3" name="Marcador de texto 2">
            <a:extLst>
              <a:ext uri="{FF2B5EF4-FFF2-40B4-BE49-F238E27FC236}">
                <a16:creationId xmlns:a16="http://schemas.microsoft.com/office/drawing/2014/main" id="{75541360-A3E8-4C33-B887-626025BBA9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a:extLst>
              <a:ext uri="{FF2B5EF4-FFF2-40B4-BE49-F238E27FC236}">
                <a16:creationId xmlns:a16="http://schemas.microsoft.com/office/drawing/2014/main" id="{B1A8B118-5D0D-422E-9B1F-1A4C3318F5D5}"/>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5" name="Marcador de pie de página 4">
            <a:extLst>
              <a:ext uri="{FF2B5EF4-FFF2-40B4-BE49-F238E27FC236}">
                <a16:creationId xmlns:a16="http://schemas.microsoft.com/office/drawing/2014/main" id="{7BB20C4A-543D-493C-B81B-42CBBCDAFDF2}"/>
              </a:ext>
            </a:extLst>
          </p:cNvPr>
          <p:cNvSpPr>
            <a:spLocks noGrp="1"/>
          </p:cNvSpPr>
          <p:nvPr>
            <p:ph type="ftr" sz="quarter" idx="11"/>
          </p:nvPr>
        </p:nvSpPr>
        <p:spPr/>
        <p:txBody>
          <a:bodyPr/>
          <a:lstStyle/>
          <a:p>
            <a:endParaRPr lang="ca-ES"/>
          </a:p>
        </p:txBody>
      </p:sp>
      <p:sp>
        <p:nvSpPr>
          <p:cNvPr id="6" name="Marcador de número de diapositiva 5">
            <a:extLst>
              <a:ext uri="{FF2B5EF4-FFF2-40B4-BE49-F238E27FC236}">
                <a16:creationId xmlns:a16="http://schemas.microsoft.com/office/drawing/2014/main" id="{E470FD96-04A8-4E6A-8A0E-6EFB87096766}"/>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197600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6CE43-4282-49FA-8413-37355FC6896F}"/>
              </a:ext>
            </a:extLst>
          </p:cNvPr>
          <p:cNvSpPr>
            <a:spLocks noGrp="1"/>
          </p:cNvSpPr>
          <p:nvPr>
            <p:ph type="title"/>
          </p:nvPr>
        </p:nvSpPr>
        <p:spPr/>
        <p:txBody>
          <a:bodyPr/>
          <a:lstStyle/>
          <a:p>
            <a:r>
              <a:rPr lang="es-ES" smtClean="0"/>
              <a:t>Haga clic para modificar el estilo de título del patrón</a:t>
            </a:r>
            <a:endParaRPr lang="ca-ES"/>
          </a:p>
        </p:txBody>
      </p:sp>
      <p:sp>
        <p:nvSpPr>
          <p:cNvPr id="3" name="Marcador de contenido 2">
            <a:extLst>
              <a:ext uri="{FF2B5EF4-FFF2-40B4-BE49-F238E27FC236}">
                <a16:creationId xmlns:a16="http://schemas.microsoft.com/office/drawing/2014/main" id="{9E5975E0-1156-4CFC-BCCA-7614EC12396F}"/>
              </a:ext>
            </a:extLst>
          </p:cNvPr>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contenido 3">
            <a:extLst>
              <a:ext uri="{FF2B5EF4-FFF2-40B4-BE49-F238E27FC236}">
                <a16:creationId xmlns:a16="http://schemas.microsoft.com/office/drawing/2014/main" id="{19E61637-F4BC-4660-9BE4-077C1527A0E4}"/>
              </a:ext>
            </a:extLst>
          </p:cNvPr>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fecha 4">
            <a:extLst>
              <a:ext uri="{FF2B5EF4-FFF2-40B4-BE49-F238E27FC236}">
                <a16:creationId xmlns:a16="http://schemas.microsoft.com/office/drawing/2014/main" id="{F11D0030-A62D-4AA6-8868-BA1C812293F7}"/>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6" name="Marcador de pie de página 5">
            <a:extLst>
              <a:ext uri="{FF2B5EF4-FFF2-40B4-BE49-F238E27FC236}">
                <a16:creationId xmlns:a16="http://schemas.microsoft.com/office/drawing/2014/main" id="{C7573105-6239-4C82-A4AF-06547A505987}"/>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0B3B3728-6691-422E-9435-FC3AF4548F3F}"/>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184738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DDE4D-9B15-47F6-BAA5-BDF2E9AF3D7B}"/>
              </a:ext>
            </a:extLst>
          </p:cNvPr>
          <p:cNvSpPr>
            <a:spLocks noGrp="1"/>
          </p:cNvSpPr>
          <p:nvPr>
            <p:ph type="title"/>
          </p:nvPr>
        </p:nvSpPr>
        <p:spPr>
          <a:xfrm>
            <a:off x="839788" y="365125"/>
            <a:ext cx="10515600" cy="1325563"/>
          </a:xfrm>
        </p:spPr>
        <p:txBody>
          <a:bodyPr/>
          <a:lstStyle/>
          <a:p>
            <a:r>
              <a:rPr lang="es-ES" smtClean="0"/>
              <a:t>Haga clic para modificar el estilo de título del patrón</a:t>
            </a:r>
            <a:endParaRPr lang="ca-ES"/>
          </a:p>
        </p:txBody>
      </p:sp>
      <p:sp>
        <p:nvSpPr>
          <p:cNvPr id="3" name="Marcador de texto 2">
            <a:extLst>
              <a:ext uri="{FF2B5EF4-FFF2-40B4-BE49-F238E27FC236}">
                <a16:creationId xmlns:a16="http://schemas.microsoft.com/office/drawing/2014/main" id="{4E3920F8-806C-4B6D-BAFC-EDD8DE6232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a:extLst>
              <a:ext uri="{FF2B5EF4-FFF2-40B4-BE49-F238E27FC236}">
                <a16:creationId xmlns:a16="http://schemas.microsoft.com/office/drawing/2014/main" id="{3A58A744-F07C-4555-B522-D895E647797F}"/>
              </a:ext>
            </a:extLst>
          </p:cNvPr>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Marcador de texto 4">
            <a:extLst>
              <a:ext uri="{FF2B5EF4-FFF2-40B4-BE49-F238E27FC236}">
                <a16:creationId xmlns:a16="http://schemas.microsoft.com/office/drawing/2014/main" id="{9F980424-4699-4E7D-8490-EB33048ADB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a:extLst>
              <a:ext uri="{FF2B5EF4-FFF2-40B4-BE49-F238E27FC236}">
                <a16:creationId xmlns:a16="http://schemas.microsoft.com/office/drawing/2014/main" id="{1E001510-E577-4064-91B5-59ED209E721E}"/>
              </a:ext>
            </a:extLst>
          </p:cNvPr>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Marcador de fecha 6">
            <a:extLst>
              <a:ext uri="{FF2B5EF4-FFF2-40B4-BE49-F238E27FC236}">
                <a16:creationId xmlns:a16="http://schemas.microsoft.com/office/drawing/2014/main" id="{36283067-B4FA-4AE0-BD95-30DF50DCB526}"/>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8" name="Marcador de pie de página 7">
            <a:extLst>
              <a:ext uri="{FF2B5EF4-FFF2-40B4-BE49-F238E27FC236}">
                <a16:creationId xmlns:a16="http://schemas.microsoft.com/office/drawing/2014/main" id="{8047F496-88C3-46F8-8244-DF8ED72C4F60}"/>
              </a:ext>
            </a:extLst>
          </p:cNvPr>
          <p:cNvSpPr>
            <a:spLocks noGrp="1"/>
          </p:cNvSpPr>
          <p:nvPr>
            <p:ph type="ftr" sz="quarter" idx="11"/>
          </p:nvPr>
        </p:nvSpPr>
        <p:spPr/>
        <p:txBody>
          <a:bodyPr/>
          <a:lstStyle/>
          <a:p>
            <a:endParaRPr lang="ca-ES"/>
          </a:p>
        </p:txBody>
      </p:sp>
      <p:sp>
        <p:nvSpPr>
          <p:cNvPr id="9" name="Marcador de número de diapositiva 8">
            <a:extLst>
              <a:ext uri="{FF2B5EF4-FFF2-40B4-BE49-F238E27FC236}">
                <a16:creationId xmlns:a16="http://schemas.microsoft.com/office/drawing/2014/main" id="{FE289BFD-F39A-4786-B30D-CD946E19A76A}"/>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385327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95718040-2FDC-493B-8B30-47FCB50CA45A}"/>
              </a:ext>
            </a:extLst>
          </p:cNvPr>
          <p:cNvSpPr/>
          <p:nvPr userDrawn="1"/>
        </p:nvSpPr>
        <p:spPr>
          <a:xfrm>
            <a:off x="-38100" y="365125"/>
            <a:ext cx="12268200" cy="566828"/>
          </a:xfrm>
          <a:prstGeom prst="rect">
            <a:avLst/>
          </a:prstGeom>
          <a:solidFill>
            <a:srgbClr val="F7B3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 name="Título 1">
            <a:extLst>
              <a:ext uri="{FF2B5EF4-FFF2-40B4-BE49-F238E27FC236}">
                <a16:creationId xmlns:a16="http://schemas.microsoft.com/office/drawing/2014/main" id="{54C904AB-3E8C-4053-8214-1B470CC670B8}"/>
              </a:ext>
            </a:extLst>
          </p:cNvPr>
          <p:cNvSpPr>
            <a:spLocks noGrp="1"/>
          </p:cNvSpPr>
          <p:nvPr>
            <p:ph type="title"/>
          </p:nvPr>
        </p:nvSpPr>
        <p:spPr>
          <a:xfrm>
            <a:off x="691551" y="269170"/>
            <a:ext cx="7029091" cy="1325563"/>
          </a:xfrm>
        </p:spPr>
        <p:txBody>
          <a:bodyPr wrap="square" anchor="t" anchorCtr="0">
            <a:normAutofit/>
          </a:bodyPr>
          <a:lstStyle>
            <a:lvl1pPr>
              <a:defRPr sz="3600"/>
            </a:lvl1pPr>
          </a:lstStyle>
          <a:p>
            <a:r>
              <a:rPr lang="es-ES" smtClean="0"/>
              <a:t>Haga clic para modificar el estilo de título del patrón</a:t>
            </a:r>
            <a:endParaRPr lang="ca-ES"/>
          </a:p>
        </p:txBody>
      </p:sp>
      <p:pic>
        <p:nvPicPr>
          <p:cNvPr id="7" name="Imagen 6">
            <a:extLst>
              <a:ext uri="{FF2B5EF4-FFF2-40B4-BE49-F238E27FC236}">
                <a16:creationId xmlns:a16="http://schemas.microsoft.com/office/drawing/2014/main" id="{E5E6692D-3326-4D3F-82E3-9B6E943150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1035" y="365125"/>
            <a:ext cx="3400965" cy="566827"/>
          </a:xfrm>
          <a:prstGeom prst="rect">
            <a:avLst/>
          </a:prstGeom>
        </p:spPr>
      </p:pic>
      <p:sp>
        <p:nvSpPr>
          <p:cNvPr id="8" name="Rectángulo 7">
            <a:extLst>
              <a:ext uri="{FF2B5EF4-FFF2-40B4-BE49-F238E27FC236}">
                <a16:creationId xmlns:a16="http://schemas.microsoft.com/office/drawing/2014/main" id="{62483B7F-8A6C-4D45-9131-CEA8D8889267}"/>
              </a:ext>
            </a:extLst>
          </p:cNvPr>
          <p:cNvSpPr/>
          <p:nvPr userDrawn="1"/>
        </p:nvSpPr>
        <p:spPr>
          <a:xfrm>
            <a:off x="0" y="6657975"/>
            <a:ext cx="12268200" cy="211314"/>
          </a:xfrm>
          <a:prstGeom prst="rect">
            <a:avLst/>
          </a:prstGeom>
          <a:solidFill>
            <a:srgbClr val="542C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Tree>
    <p:extLst>
      <p:ext uri="{BB962C8B-B14F-4D97-AF65-F5344CB8AC3E}">
        <p14:creationId xmlns:p14="http://schemas.microsoft.com/office/powerpoint/2010/main" val="166248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A391ABE2-4A07-43D8-ABF6-AC1C72928522}"/>
              </a:ext>
            </a:extLst>
          </p:cNvPr>
          <p:cNvSpPr/>
          <p:nvPr userDrawn="1"/>
        </p:nvSpPr>
        <p:spPr>
          <a:xfrm>
            <a:off x="-38100" y="-1"/>
            <a:ext cx="12268200" cy="5251939"/>
          </a:xfrm>
          <a:prstGeom prst="rect">
            <a:avLst/>
          </a:prstGeom>
          <a:solidFill>
            <a:srgbClr val="F7B3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pic>
        <p:nvPicPr>
          <p:cNvPr id="5" name="Imagen 4">
            <a:extLst>
              <a:ext uri="{FF2B5EF4-FFF2-40B4-BE49-F238E27FC236}">
                <a16:creationId xmlns:a16="http://schemas.microsoft.com/office/drawing/2014/main" id="{6574335E-3206-474F-A093-AC8640F292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80174" y="1198113"/>
            <a:ext cx="9010656" cy="1501776"/>
          </a:xfrm>
          <a:prstGeom prst="rect">
            <a:avLst/>
          </a:prstGeom>
        </p:spPr>
      </p:pic>
      <p:sp>
        <p:nvSpPr>
          <p:cNvPr id="6" name="CuadroTexto 5">
            <a:extLst>
              <a:ext uri="{FF2B5EF4-FFF2-40B4-BE49-F238E27FC236}">
                <a16:creationId xmlns:a16="http://schemas.microsoft.com/office/drawing/2014/main" id="{C3566392-CDCF-4393-AC64-D3659CE03567}"/>
              </a:ext>
            </a:extLst>
          </p:cNvPr>
          <p:cNvSpPr txBox="1"/>
          <p:nvPr userDrawn="1"/>
        </p:nvSpPr>
        <p:spPr>
          <a:xfrm>
            <a:off x="5146431" y="3681046"/>
            <a:ext cx="1878143" cy="707886"/>
          </a:xfrm>
          <a:prstGeom prst="rect">
            <a:avLst/>
          </a:prstGeom>
          <a:noFill/>
        </p:spPr>
        <p:txBody>
          <a:bodyPr wrap="none" rtlCol="0">
            <a:spAutoFit/>
          </a:bodyPr>
          <a:lstStyle/>
          <a:p>
            <a:r>
              <a:rPr lang="ca-ES" sz="4000"/>
              <a:t>Gràcies!</a:t>
            </a:r>
          </a:p>
        </p:txBody>
      </p:sp>
      <p:pic>
        <p:nvPicPr>
          <p:cNvPr id="8" name="Imagen 7">
            <a:extLst>
              <a:ext uri="{FF2B5EF4-FFF2-40B4-BE49-F238E27FC236}">
                <a16:creationId xmlns:a16="http://schemas.microsoft.com/office/drawing/2014/main" id="{9CD08479-5DB8-439F-B1BB-24E27A3A9DC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6492" y="5648540"/>
            <a:ext cx="4319016" cy="1164336"/>
          </a:xfrm>
          <a:prstGeom prst="rect">
            <a:avLst/>
          </a:prstGeom>
        </p:spPr>
      </p:pic>
      <p:sp>
        <p:nvSpPr>
          <p:cNvPr id="9" name="CuadroTexto 8">
            <a:extLst>
              <a:ext uri="{FF2B5EF4-FFF2-40B4-BE49-F238E27FC236}">
                <a16:creationId xmlns:a16="http://schemas.microsoft.com/office/drawing/2014/main" id="{136D910B-E374-46F5-B69B-4C2DD266EFC0}"/>
              </a:ext>
            </a:extLst>
          </p:cNvPr>
          <p:cNvSpPr txBox="1"/>
          <p:nvPr userDrawn="1"/>
        </p:nvSpPr>
        <p:spPr>
          <a:xfrm>
            <a:off x="4880891" y="5370089"/>
            <a:ext cx="2430217" cy="369332"/>
          </a:xfrm>
          <a:prstGeom prst="rect">
            <a:avLst/>
          </a:prstGeom>
          <a:noFill/>
        </p:spPr>
        <p:txBody>
          <a:bodyPr wrap="none" rtlCol="0">
            <a:spAutoFit/>
          </a:bodyPr>
          <a:lstStyle/>
          <a:p>
            <a:r>
              <a:rPr lang="ca-ES"/>
              <a:t>Amb la col·laboració de:</a:t>
            </a:r>
          </a:p>
        </p:txBody>
      </p:sp>
    </p:spTree>
    <p:extLst>
      <p:ext uri="{BB962C8B-B14F-4D97-AF65-F5344CB8AC3E}">
        <p14:creationId xmlns:p14="http://schemas.microsoft.com/office/powerpoint/2010/main" val="870159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FBBAA-9A8D-46B1-A012-68994B86A33B}"/>
              </a:ext>
            </a:extLst>
          </p:cNvPr>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contenido 2">
            <a:extLst>
              <a:ext uri="{FF2B5EF4-FFF2-40B4-BE49-F238E27FC236}">
                <a16:creationId xmlns:a16="http://schemas.microsoft.com/office/drawing/2014/main" id="{592AE24B-CC2E-44C9-98FC-AF059CA91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Marcador de texto 3">
            <a:extLst>
              <a:ext uri="{FF2B5EF4-FFF2-40B4-BE49-F238E27FC236}">
                <a16:creationId xmlns:a16="http://schemas.microsoft.com/office/drawing/2014/main" id="{AD02D4D1-EE4A-4161-A05A-F57D315C3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a:extLst>
              <a:ext uri="{FF2B5EF4-FFF2-40B4-BE49-F238E27FC236}">
                <a16:creationId xmlns:a16="http://schemas.microsoft.com/office/drawing/2014/main" id="{3F071327-4AD9-4663-AD84-4B6379C40290}"/>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6" name="Marcador de pie de página 5">
            <a:extLst>
              <a:ext uri="{FF2B5EF4-FFF2-40B4-BE49-F238E27FC236}">
                <a16:creationId xmlns:a16="http://schemas.microsoft.com/office/drawing/2014/main" id="{350AE620-F24E-4129-922C-BA53628988CF}"/>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56AB9953-6A3D-4261-A2CB-8174AA33D746}"/>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82885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BBA23-47FF-4547-8334-91156B0AF81B}"/>
              </a:ext>
            </a:extLst>
          </p:cNvPr>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ca-ES"/>
          </a:p>
        </p:txBody>
      </p:sp>
      <p:sp>
        <p:nvSpPr>
          <p:cNvPr id="3" name="Marcador de posición de imagen 2">
            <a:extLst>
              <a:ext uri="{FF2B5EF4-FFF2-40B4-BE49-F238E27FC236}">
                <a16:creationId xmlns:a16="http://schemas.microsoft.com/office/drawing/2014/main" id="{B94795E6-EBE1-4B03-98A8-FA7377682B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ca-ES"/>
          </a:p>
        </p:txBody>
      </p:sp>
      <p:sp>
        <p:nvSpPr>
          <p:cNvPr id="4" name="Marcador de texto 3">
            <a:extLst>
              <a:ext uri="{FF2B5EF4-FFF2-40B4-BE49-F238E27FC236}">
                <a16:creationId xmlns:a16="http://schemas.microsoft.com/office/drawing/2014/main" id="{4D0D6202-0A1D-4401-AB55-E848A1F27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a:extLst>
              <a:ext uri="{FF2B5EF4-FFF2-40B4-BE49-F238E27FC236}">
                <a16:creationId xmlns:a16="http://schemas.microsoft.com/office/drawing/2014/main" id="{5953DAEC-4C44-4B5B-B9F4-6FD2D03BBCAA}"/>
              </a:ext>
            </a:extLst>
          </p:cNvPr>
          <p:cNvSpPr>
            <a:spLocks noGrp="1"/>
          </p:cNvSpPr>
          <p:nvPr>
            <p:ph type="dt" sz="half" idx="10"/>
          </p:nvPr>
        </p:nvSpPr>
        <p:spPr/>
        <p:txBody>
          <a:bodyPr/>
          <a:lstStyle/>
          <a:p>
            <a:fld id="{B52891C3-3E79-48C3-AA58-5B421342119E}" type="datetimeFigureOut">
              <a:rPr lang="ca-ES" smtClean="0"/>
              <a:t>12/3/2019</a:t>
            </a:fld>
            <a:endParaRPr lang="ca-ES"/>
          </a:p>
        </p:txBody>
      </p:sp>
      <p:sp>
        <p:nvSpPr>
          <p:cNvPr id="6" name="Marcador de pie de página 5">
            <a:extLst>
              <a:ext uri="{FF2B5EF4-FFF2-40B4-BE49-F238E27FC236}">
                <a16:creationId xmlns:a16="http://schemas.microsoft.com/office/drawing/2014/main" id="{ED2D9FD1-D4D3-4B01-956C-1765052639FA}"/>
              </a:ext>
            </a:extLst>
          </p:cNvPr>
          <p:cNvSpPr>
            <a:spLocks noGrp="1"/>
          </p:cNvSpPr>
          <p:nvPr>
            <p:ph type="ftr" sz="quarter" idx="11"/>
          </p:nvPr>
        </p:nvSpPr>
        <p:spPr/>
        <p:txBody>
          <a:bodyPr/>
          <a:lstStyle/>
          <a:p>
            <a:endParaRPr lang="ca-ES"/>
          </a:p>
        </p:txBody>
      </p:sp>
      <p:sp>
        <p:nvSpPr>
          <p:cNvPr id="7" name="Marcador de número de diapositiva 6">
            <a:extLst>
              <a:ext uri="{FF2B5EF4-FFF2-40B4-BE49-F238E27FC236}">
                <a16:creationId xmlns:a16="http://schemas.microsoft.com/office/drawing/2014/main" id="{844CA981-D8CC-4F99-96F9-CB9729305AFD}"/>
              </a:ext>
            </a:extLst>
          </p:cNvPr>
          <p:cNvSpPr>
            <a:spLocks noGrp="1"/>
          </p:cNvSpPr>
          <p:nvPr>
            <p:ph type="sldNum" sz="quarter" idx="12"/>
          </p:nvPr>
        </p:nvSpPr>
        <p:spPr/>
        <p:txBody>
          <a:bodyPr/>
          <a:lstStyle/>
          <a:p>
            <a:fld id="{120BA20A-FD48-446D-AFF9-BFF49F7EDED9}" type="slidenum">
              <a:rPr lang="ca-ES" smtClean="0"/>
              <a:t>‹Nº›</a:t>
            </a:fld>
            <a:endParaRPr lang="ca-ES"/>
          </a:p>
        </p:txBody>
      </p:sp>
    </p:spTree>
    <p:extLst>
      <p:ext uri="{BB962C8B-B14F-4D97-AF65-F5344CB8AC3E}">
        <p14:creationId xmlns:p14="http://schemas.microsoft.com/office/powerpoint/2010/main" val="108154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4A54E71-0CCE-4EA9-A15A-AF2FBF0F1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ca-ES"/>
          </a:p>
        </p:txBody>
      </p:sp>
      <p:sp>
        <p:nvSpPr>
          <p:cNvPr id="3" name="Marcador de texto 2">
            <a:extLst>
              <a:ext uri="{FF2B5EF4-FFF2-40B4-BE49-F238E27FC236}">
                <a16:creationId xmlns:a16="http://schemas.microsoft.com/office/drawing/2014/main" id="{C9741AA6-3F5D-4DC9-9C02-BEAAAC0A1F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Marcador de fecha 3">
            <a:extLst>
              <a:ext uri="{FF2B5EF4-FFF2-40B4-BE49-F238E27FC236}">
                <a16:creationId xmlns:a16="http://schemas.microsoft.com/office/drawing/2014/main" id="{EADFF0BF-74A4-49D0-A260-532BDF2A4C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891C3-3E79-48C3-AA58-5B421342119E}" type="datetimeFigureOut">
              <a:rPr lang="ca-ES" smtClean="0"/>
              <a:t>12/3/2019</a:t>
            </a:fld>
            <a:endParaRPr lang="ca-ES"/>
          </a:p>
        </p:txBody>
      </p:sp>
      <p:sp>
        <p:nvSpPr>
          <p:cNvPr id="5" name="Marcador de pie de página 4">
            <a:extLst>
              <a:ext uri="{FF2B5EF4-FFF2-40B4-BE49-F238E27FC236}">
                <a16:creationId xmlns:a16="http://schemas.microsoft.com/office/drawing/2014/main" id="{595B52AE-0D83-4F5A-9888-C1805D2E6E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Marcador de número de diapositiva 5">
            <a:extLst>
              <a:ext uri="{FF2B5EF4-FFF2-40B4-BE49-F238E27FC236}">
                <a16:creationId xmlns:a16="http://schemas.microsoft.com/office/drawing/2014/main" id="{DB8174B7-B8CF-4921-B34E-90D899391F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0BA20A-FD48-446D-AFF9-BFF49F7EDED9}" type="slidenum">
              <a:rPr lang="ca-ES" smtClean="0"/>
              <a:t>‹Nº›</a:t>
            </a:fld>
            <a:endParaRPr lang="ca-ES"/>
          </a:p>
        </p:txBody>
      </p:sp>
    </p:spTree>
    <p:extLst>
      <p:ext uri="{BB962C8B-B14F-4D97-AF65-F5344CB8AC3E}">
        <p14:creationId xmlns:p14="http://schemas.microsoft.com/office/powerpoint/2010/main" val="629126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6D5FFB5A-9C8D-4EC1-A107-2843852858CB}"/>
              </a:ext>
            </a:extLst>
          </p:cNvPr>
          <p:cNvSpPr>
            <a:spLocks noGrp="1"/>
          </p:cNvSpPr>
          <p:nvPr>
            <p:ph type="ctrTitle"/>
          </p:nvPr>
        </p:nvSpPr>
        <p:spPr/>
        <p:txBody>
          <a:bodyPr>
            <a:normAutofit fontScale="90000"/>
          </a:bodyPr>
          <a:lstStyle/>
          <a:p>
            <a:r>
              <a:rPr lang="ca-ES" b="1" dirty="0"/>
              <a:t>L’apoderament de la família: </a:t>
            </a:r>
            <a:r>
              <a:rPr lang="ca-ES" b="1" dirty="0" smtClean="0"/>
              <a:t/>
            </a:r>
            <a:br>
              <a:rPr lang="ca-ES" b="1" dirty="0" smtClean="0"/>
            </a:br>
            <a:r>
              <a:rPr lang="ca-ES" b="1" dirty="0" smtClean="0"/>
              <a:t>el </a:t>
            </a:r>
            <a:r>
              <a:rPr lang="ca-ES" b="1" dirty="0"/>
              <a:t>vincle i la gestió del conflicte</a:t>
            </a:r>
            <a:endParaRPr lang="ca-ES" dirty="0"/>
          </a:p>
        </p:txBody>
      </p:sp>
      <p:sp>
        <p:nvSpPr>
          <p:cNvPr id="11" name="Subtítulo 10">
            <a:extLst>
              <a:ext uri="{FF2B5EF4-FFF2-40B4-BE49-F238E27FC236}">
                <a16:creationId xmlns:a16="http://schemas.microsoft.com/office/drawing/2014/main" id="{13E4F238-066F-4C39-B695-32FAFDB5948D}"/>
              </a:ext>
            </a:extLst>
          </p:cNvPr>
          <p:cNvSpPr>
            <a:spLocks noGrp="1"/>
          </p:cNvSpPr>
          <p:nvPr>
            <p:ph type="subTitle" idx="1"/>
          </p:nvPr>
        </p:nvSpPr>
        <p:spPr/>
        <p:txBody>
          <a:bodyPr>
            <a:normAutofit fontScale="92500" lnSpcReduction="10000"/>
          </a:bodyPr>
          <a:lstStyle/>
          <a:p>
            <a:r>
              <a:rPr lang="ca-ES" dirty="0" smtClean="0"/>
              <a:t>Alba Soria Arbiol (psicòloga i psicopedagoga – Associació </a:t>
            </a:r>
            <a:r>
              <a:rPr lang="ca-ES" dirty="0" err="1" smtClean="0"/>
              <a:t>Invia</a:t>
            </a:r>
            <a:r>
              <a:rPr lang="ca-ES" dirty="0" smtClean="0"/>
              <a:t>) </a:t>
            </a:r>
          </a:p>
          <a:p>
            <a:r>
              <a:rPr lang="ca-ES" dirty="0" smtClean="0"/>
              <a:t>Lorena Domínguez i </a:t>
            </a:r>
            <a:r>
              <a:rPr lang="ca-ES" dirty="0" err="1" smtClean="0"/>
              <a:t>Liébana</a:t>
            </a:r>
            <a:r>
              <a:rPr lang="ca-ES" dirty="0" smtClean="0"/>
              <a:t> (mediadora familiar – Associació </a:t>
            </a:r>
            <a:r>
              <a:rPr lang="ca-ES" dirty="0" err="1" smtClean="0"/>
              <a:t>Invia</a:t>
            </a:r>
            <a:r>
              <a:rPr lang="ca-ES" dirty="0" smtClean="0"/>
              <a:t>)</a:t>
            </a:r>
            <a:endParaRPr lang="ca-ES" dirty="0"/>
          </a:p>
        </p:txBody>
      </p:sp>
    </p:spTree>
    <p:extLst>
      <p:ext uri="{BB962C8B-B14F-4D97-AF65-F5344CB8AC3E}">
        <p14:creationId xmlns:p14="http://schemas.microsoft.com/office/powerpoint/2010/main" val="3635290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822170" y="1539903"/>
            <a:ext cx="6440478" cy="4031873"/>
          </a:xfrm>
          <a:prstGeom prst="rect">
            <a:avLst/>
          </a:prstGeom>
          <a:noFill/>
        </p:spPr>
        <p:txBody>
          <a:bodyPr wrap="square" rtlCol="0">
            <a:spAutoFit/>
          </a:bodyPr>
          <a:lstStyle/>
          <a:p>
            <a:r>
              <a:rPr lang="ca-ES" sz="2800" b="1" dirty="0" smtClean="0">
                <a:solidFill>
                  <a:srgbClr val="7030A0"/>
                </a:solidFill>
              </a:rPr>
              <a:t>TIPUS DE VIOLÈNCIES A LES FAMÍLIES</a:t>
            </a:r>
          </a:p>
          <a:p>
            <a:endParaRPr lang="ca-ES" dirty="0" smtClean="0"/>
          </a:p>
          <a:p>
            <a:r>
              <a:rPr lang="ca-ES" sz="2400" dirty="0" smtClean="0"/>
              <a:t>Física</a:t>
            </a:r>
          </a:p>
          <a:p>
            <a:r>
              <a:rPr lang="ca-ES" sz="2400" dirty="0" smtClean="0"/>
              <a:t>Sexual</a:t>
            </a:r>
          </a:p>
          <a:p>
            <a:r>
              <a:rPr lang="ca-ES" sz="2400" dirty="0" smtClean="0"/>
              <a:t>Econòmica</a:t>
            </a:r>
          </a:p>
          <a:p>
            <a:r>
              <a:rPr lang="ca-ES" sz="2400" dirty="0" smtClean="0"/>
              <a:t>Ambiental</a:t>
            </a:r>
          </a:p>
          <a:p>
            <a:r>
              <a:rPr lang="ca-ES" sz="2400" dirty="0" smtClean="0"/>
              <a:t>De gènere </a:t>
            </a:r>
          </a:p>
          <a:p>
            <a:pPr marL="285750" indent="-285750">
              <a:buFont typeface="Wingdings" panose="05000000000000000000" pitchFamily="2" charset="2"/>
              <a:buChar char="Ø"/>
            </a:pPr>
            <a:r>
              <a:rPr lang="ca-ES" sz="2400" dirty="0" err="1" smtClean="0"/>
              <a:t>Intergeneracional</a:t>
            </a:r>
            <a:endParaRPr lang="ca-ES" sz="2400" dirty="0" smtClean="0"/>
          </a:p>
          <a:p>
            <a:pPr marL="285750" indent="-285750">
              <a:buFont typeface="Wingdings" panose="05000000000000000000" pitchFamily="2" charset="2"/>
              <a:buChar char="Ø"/>
            </a:pPr>
            <a:r>
              <a:rPr lang="ca-ES" sz="2400" dirty="0" smtClean="0"/>
              <a:t>Entre diferents membres de la família</a:t>
            </a:r>
          </a:p>
          <a:p>
            <a:pPr marL="285750" indent="-285750">
              <a:buFont typeface="Wingdings" panose="05000000000000000000" pitchFamily="2" charset="2"/>
              <a:buChar char="Ø"/>
            </a:pPr>
            <a:r>
              <a:rPr lang="ca-ES" sz="2400" dirty="0" smtClean="0"/>
              <a:t>Relacions </a:t>
            </a:r>
            <a:r>
              <a:rPr lang="ca-ES" sz="2400" dirty="0" err="1" smtClean="0"/>
              <a:t>maltractants</a:t>
            </a:r>
            <a:endParaRPr lang="ca-ES" sz="2400" dirty="0" smtClean="0"/>
          </a:p>
          <a:p>
            <a:endParaRPr lang="ca-ES"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58806" y="1950653"/>
            <a:ext cx="3040117" cy="3537059"/>
          </a:xfrm>
          <a:prstGeom prst="rect">
            <a:avLst/>
          </a:prstGeom>
        </p:spPr>
      </p:pic>
      <p:sp>
        <p:nvSpPr>
          <p:cNvPr id="6" name="CuadroTexto 5"/>
          <p:cNvSpPr txBox="1"/>
          <p:nvPr/>
        </p:nvSpPr>
        <p:spPr>
          <a:xfrm>
            <a:off x="599090" y="5885793"/>
            <a:ext cx="10794124" cy="830997"/>
          </a:xfrm>
          <a:prstGeom prst="rect">
            <a:avLst/>
          </a:prstGeom>
          <a:noFill/>
        </p:spPr>
        <p:txBody>
          <a:bodyPr wrap="square" rtlCol="0">
            <a:spAutoFit/>
          </a:bodyPr>
          <a:lstStyle/>
          <a:p>
            <a:r>
              <a:rPr lang="ca-ES" sz="2400" dirty="0">
                <a:effectLst>
                  <a:outerShdw blurRad="38100" dist="38100" dir="2700000" algn="tl">
                    <a:srgbClr val="000000">
                      <a:alpha val="43137"/>
                    </a:srgbClr>
                  </a:outerShdw>
                </a:effectLst>
                <a:sym typeface="Wingdings" panose="05000000000000000000" pitchFamily="2" charset="2"/>
              </a:rPr>
              <a:t> Totes tenen una vessant psicològica </a:t>
            </a:r>
            <a:r>
              <a:rPr lang="ca-ES" sz="2400" dirty="0" smtClean="0">
                <a:effectLst>
                  <a:outerShdw blurRad="38100" dist="38100" dir="2700000" algn="tl">
                    <a:srgbClr val="000000">
                      <a:alpha val="43137"/>
                    </a:srgbClr>
                  </a:outerShdw>
                </a:effectLst>
                <a:sym typeface="Wingdings" panose="05000000000000000000" pitchFamily="2" charset="2"/>
              </a:rPr>
              <a:t>i comporten un </a:t>
            </a:r>
            <a:r>
              <a:rPr lang="ca-ES" sz="2400" dirty="0">
                <a:effectLst>
                  <a:outerShdw blurRad="38100" dist="38100" dir="2700000" algn="tl">
                    <a:srgbClr val="000000">
                      <a:alpha val="43137"/>
                    </a:srgbClr>
                  </a:outerShdw>
                </a:effectLst>
                <a:sym typeface="Wingdings" panose="05000000000000000000" pitchFamily="2" charset="2"/>
              </a:rPr>
              <a:t>fracàs de la part emocional</a:t>
            </a:r>
            <a:endParaRPr lang="ca-ES" sz="2400" dirty="0"/>
          </a:p>
          <a:p>
            <a:endParaRPr lang="ca-ES" sz="2400" dirty="0"/>
          </a:p>
        </p:txBody>
      </p:sp>
    </p:spTree>
    <p:extLst>
      <p:ext uri="{BB962C8B-B14F-4D97-AF65-F5344CB8AC3E}">
        <p14:creationId xmlns:p14="http://schemas.microsoft.com/office/powerpoint/2010/main" val="1180458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832680" y="1224593"/>
            <a:ext cx="5788838" cy="523220"/>
          </a:xfrm>
          <a:prstGeom prst="rect">
            <a:avLst/>
          </a:prstGeom>
          <a:noFill/>
        </p:spPr>
        <p:txBody>
          <a:bodyPr wrap="square" rtlCol="0">
            <a:spAutoFit/>
          </a:bodyPr>
          <a:lstStyle/>
          <a:p>
            <a:r>
              <a:rPr lang="ca-ES" sz="2800" b="1" dirty="0" smtClean="0">
                <a:solidFill>
                  <a:srgbClr val="7030A0"/>
                </a:solidFill>
              </a:rPr>
              <a:t>TIPUS DE VIOLÈNCIES A LES FAMÍLIES</a:t>
            </a:r>
            <a:endParaRPr lang="ca-ES" dirty="0" smtClean="0"/>
          </a:p>
        </p:txBody>
      </p:sp>
      <p:graphicFrame>
        <p:nvGraphicFramePr>
          <p:cNvPr id="4" name="Gráfico 3"/>
          <p:cNvGraphicFramePr>
            <a:graphicFrameLocks/>
          </p:cNvGraphicFramePr>
          <p:nvPr>
            <p:extLst>
              <p:ext uri="{D42A27DB-BD31-4B8C-83A1-F6EECF244321}">
                <p14:modId xmlns:p14="http://schemas.microsoft.com/office/powerpoint/2010/main" val="3425149235"/>
              </p:ext>
            </p:extLst>
          </p:nvPr>
        </p:nvGraphicFramePr>
        <p:xfrm>
          <a:off x="426818" y="2207172"/>
          <a:ext cx="5711223" cy="381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p:cNvGraphicFramePr>
            <a:graphicFrameLocks/>
          </p:cNvGraphicFramePr>
          <p:nvPr>
            <p:extLst>
              <p:ext uri="{D42A27DB-BD31-4B8C-83A1-F6EECF244321}">
                <p14:modId xmlns:p14="http://schemas.microsoft.com/office/powerpoint/2010/main" val="859628276"/>
              </p:ext>
            </p:extLst>
          </p:nvPr>
        </p:nvGraphicFramePr>
        <p:xfrm>
          <a:off x="6432167" y="2207172"/>
          <a:ext cx="5381625" cy="3775713"/>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426818" y="6096000"/>
            <a:ext cx="11386974" cy="261610"/>
          </a:xfrm>
          <a:prstGeom prst="rect">
            <a:avLst/>
          </a:prstGeom>
          <a:noFill/>
        </p:spPr>
        <p:txBody>
          <a:bodyPr wrap="square" rtlCol="0">
            <a:spAutoFit/>
          </a:bodyPr>
          <a:lstStyle/>
          <a:p>
            <a:r>
              <a:rPr lang="ca-ES" sz="1100" i="1" dirty="0" smtClean="0"/>
              <a:t>Nota: Gràfiques creades a partir de les dades extretes de la pàgina web del Departament de treball, afers socials i família, corresponents al 2016</a:t>
            </a:r>
            <a:endParaRPr lang="ca-ES" sz="1100" i="1" dirty="0"/>
          </a:p>
        </p:txBody>
      </p:sp>
    </p:spTree>
    <p:extLst>
      <p:ext uri="{BB962C8B-B14F-4D97-AF65-F5344CB8AC3E}">
        <p14:creationId xmlns:p14="http://schemas.microsoft.com/office/powerpoint/2010/main" val="2398947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691551" y="1295202"/>
            <a:ext cx="10128849" cy="523220"/>
          </a:xfrm>
          <a:prstGeom prst="rect">
            <a:avLst/>
          </a:prstGeom>
          <a:noFill/>
        </p:spPr>
        <p:txBody>
          <a:bodyPr wrap="square" rtlCol="0">
            <a:spAutoFit/>
          </a:bodyPr>
          <a:lstStyle/>
          <a:p>
            <a:pPr algn="ctr"/>
            <a:r>
              <a:rPr lang="ca-ES" sz="2800" b="1" dirty="0" smtClean="0">
                <a:solidFill>
                  <a:srgbClr val="7030A0"/>
                </a:solidFill>
              </a:rPr>
              <a:t>RELACIONS PSICOLÒGICAMENT MALTRACTANTS</a:t>
            </a:r>
            <a:endParaRPr lang="ca-ES" dirty="0"/>
          </a:p>
        </p:txBody>
      </p:sp>
      <p:pic>
        <p:nvPicPr>
          <p:cNvPr id="4" name="Imagen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398209" y="2300063"/>
            <a:ext cx="2715531" cy="3970107"/>
          </a:xfrm>
          <a:prstGeom prst="rect">
            <a:avLst/>
          </a:prstGeom>
        </p:spPr>
      </p:pic>
      <p:sp>
        <p:nvSpPr>
          <p:cNvPr id="5" name="Rectángulo redondeado 4"/>
          <p:cNvSpPr/>
          <p:nvPr/>
        </p:nvSpPr>
        <p:spPr>
          <a:xfrm>
            <a:off x="1449977" y="2300063"/>
            <a:ext cx="2442754" cy="795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Conductes disruptives en el/la menor d’edat</a:t>
            </a:r>
            <a:endParaRPr lang="ca-ES" dirty="0"/>
          </a:p>
        </p:txBody>
      </p:sp>
      <p:sp>
        <p:nvSpPr>
          <p:cNvPr id="6" name="Rectángulo redondeado 5"/>
          <p:cNvSpPr/>
          <p:nvPr/>
        </p:nvSpPr>
        <p:spPr>
          <a:xfrm>
            <a:off x="7619218" y="2300063"/>
            <a:ext cx="2442754" cy="795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Malestar emocional</a:t>
            </a:r>
          </a:p>
          <a:p>
            <a:pPr algn="ctr"/>
            <a:r>
              <a:rPr lang="ca-ES" dirty="0" smtClean="0"/>
              <a:t>Fracàs escolar...</a:t>
            </a:r>
            <a:endParaRPr lang="ca-ES" dirty="0"/>
          </a:p>
        </p:txBody>
      </p:sp>
      <p:sp>
        <p:nvSpPr>
          <p:cNvPr id="7" name="Rectángulo redondeado 6"/>
          <p:cNvSpPr/>
          <p:nvPr/>
        </p:nvSpPr>
        <p:spPr>
          <a:xfrm>
            <a:off x="7571712" y="5183779"/>
            <a:ext cx="2537766" cy="679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Conductes negligents</a:t>
            </a:r>
            <a:endParaRPr lang="ca-ES" dirty="0"/>
          </a:p>
        </p:txBody>
      </p:sp>
      <p:sp>
        <p:nvSpPr>
          <p:cNvPr id="8" name="Rectángulo redondeado 7"/>
          <p:cNvSpPr/>
          <p:nvPr/>
        </p:nvSpPr>
        <p:spPr>
          <a:xfrm>
            <a:off x="7571712" y="3979818"/>
            <a:ext cx="2537766" cy="679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smtClean="0"/>
              <a:t>Deprivació</a:t>
            </a:r>
            <a:r>
              <a:rPr lang="ca-ES" dirty="0" smtClean="0"/>
              <a:t> emocional</a:t>
            </a:r>
            <a:endParaRPr lang="ca-ES" dirty="0"/>
          </a:p>
        </p:txBody>
      </p:sp>
      <p:sp>
        <p:nvSpPr>
          <p:cNvPr id="9" name="Rectángulo redondeado 8"/>
          <p:cNvSpPr/>
          <p:nvPr/>
        </p:nvSpPr>
        <p:spPr>
          <a:xfrm>
            <a:off x="1449977" y="4771243"/>
            <a:ext cx="2537766" cy="679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Violència de gènere</a:t>
            </a:r>
            <a:endParaRPr lang="ca-ES" dirty="0"/>
          </a:p>
        </p:txBody>
      </p:sp>
      <p:sp>
        <p:nvSpPr>
          <p:cNvPr id="10" name="Rectángulo redondeado 9"/>
          <p:cNvSpPr/>
          <p:nvPr/>
        </p:nvSpPr>
        <p:spPr>
          <a:xfrm>
            <a:off x="1449977" y="3773550"/>
            <a:ext cx="2537766" cy="679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Conflictes entre la parella parental</a:t>
            </a:r>
            <a:endParaRPr lang="ca-ES" dirty="0"/>
          </a:p>
        </p:txBody>
      </p:sp>
      <p:cxnSp>
        <p:nvCxnSpPr>
          <p:cNvPr id="12" name="Conector recto 11"/>
          <p:cNvCxnSpPr/>
          <p:nvPr/>
        </p:nvCxnSpPr>
        <p:spPr>
          <a:xfrm flipV="1">
            <a:off x="691551" y="3415937"/>
            <a:ext cx="10297886" cy="39188"/>
          </a:xfrm>
          <a:prstGeom prst="line">
            <a:avLst/>
          </a:prstGeom>
          <a:ln w="28575">
            <a:prstDash val="lgDash"/>
          </a:ln>
        </p:spPr>
        <p:style>
          <a:lnRef idx="1">
            <a:schemeClr val="accent1"/>
          </a:lnRef>
          <a:fillRef idx="0">
            <a:schemeClr val="accent1"/>
          </a:fillRef>
          <a:effectRef idx="0">
            <a:schemeClr val="accent1"/>
          </a:effectRef>
          <a:fontRef idx="minor">
            <a:schemeClr val="tx1"/>
          </a:fontRef>
        </p:style>
      </p:cxnSp>
      <p:sp>
        <p:nvSpPr>
          <p:cNvPr id="13" name="Rectángulo redondeado 12"/>
          <p:cNvSpPr/>
          <p:nvPr/>
        </p:nvSpPr>
        <p:spPr>
          <a:xfrm>
            <a:off x="1449977" y="5824420"/>
            <a:ext cx="2537766" cy="679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Conflictes </a:t>
            </a:r>
            <a:r>
              <a:rPr lang="ca-ES" dirty="0" err="1" smtClean="0"/>
              <a:t>intergeneracionals</a:t>
            </a:r>
            <a:endParaRPr lang="ca-ES" dirty="0"/>
          </a:p>
        </p:txBody>
      </p:sp>
    </p:spTree>
    <p:extLst>
      <p:ext uri="{BB962C8B-B14F-4D97-AF65-F5344CB8AC3E}">
        <p14:creationId xmlns:p14="http://schemas.microsoft.com/office/powerpoint/2010/main" val="2642574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691551" y="1405247"/>
            <a:ext cx="5931318" cy="5386090"/>
          </a:xfrm>
          <a:prstGeom prst="rect">
            <a:avLst/>
          </a:prstGeom>
          <a:noFill/>
        </p:spPr>
        <p:txBody>
          <a:bodyPr wrap="square" rtlCol="0">
            <a:spAutoFit/>
          </a:bodyPr>
          <a:lstStyle/>
          <a:p>
            <a:pPr algn="just"/>
            <a:r>
              <a:rPr lang="ca-ES" sz="2800" b="1" dirty="0" smtClean="0">
                <a:solidFill>
                  <a:srgbClr val="7030A0"/>
                </a:solidFill>
              </a:rPr>
              <a:t>IMPACTE DE LA VIOLÈNCIA DE GÈNERE EN LES RELACIONS MATERNO-FILIALS</a:t>
            </a:r>
            <a:r>
              <a:rPr lang="ca-ES" sz="2800" b="1" dirty="0" smtClean="0">
                <a:solidFill>
                  <a:srgbClr val="FF0000"/>
                </a:solidFill>
              </a:rPr>
              <a:t>*</a:t>
            </a:r>
          </a:p>
          <a:p>
            <a:endParaRPr lang="ca-ES" dirty="0" smtClean="0"/>
          </a:p>
          <a:p>
            <a:pPr marL="342900" lvl="0" indent="-342900" algn="just">
              <a:buFont typeface="Wingdings" panose="05000000000000000000" pitchFamily="2" charset="2"/>
              <a:buChar char="Ø"/>
            </a:pPr>
            <a:r>
              <a:rPr lang="ca-ES" sz="2400" dirty="0"/>
              <a:t>Desautorització i deslegitimació de la mare </a:t>
            </a:r>
            <a:endParaRPr lang="es-ES" sz="2400" dirty="0"/>
          </a:p>
          <a:p>
            <a:pPr marL="342900" lvl="0" indent="-342900" algn="just">
              <a:buFont typeface="Wingdings" panose="05000000000000000000" pitchFamily="2" charset="2"/>
              <a:buChar char="Ø"/>
            </a:pPr>
            <a:r>
              <a:rPr lang="ca-ES" sz="2400" dirty="0"/>
              <a:t>Manca d’autoestima i disminució de les pròpies capacitats maternals</a:t>
            </a:r>
            <a:endParaRPr lang="es-ES" sz="2400" dirty="0"/>
          </a:p>
          <a:p>
            <a:pPr marL="342900" lvl="0" indent="-342900" algn="just">
              <a:buFont typeface="Wingdings" panose="05000000000000000000" pitchFamily="2" charset="2"/>
              <a:buChar char="Ø"/>
            </a:pPr>
            <a:r>
              <a:rPr lang="ca-ES" sz="2400" dirty="0" err="1" smtClean="0"/>
              <a:t>Adultització</a:t>
            </a:r>
            <a:r>
              <a:rPr lang="ca-ES" sz="2400" dirty="0" smtClean="0"/>
              <a:t> dels fills o filles</a:t>
            </a:r>
          </a:p>
          <a:p>
            <a:pPr marL="342900" lvl="0" indent="-342900" algn="just">
              <a:buFont typeface="Wingdings" panose="05000000000000000000" pitchFamily="2" charset="2"/>
              <a:buChar char="Ø"/>
            </a:pPr>
            <a:r>
              <a:rPr lang="ca-ES" sz="2400" dirty="0" smtClean="0"/>
              <a:t>Activació </a:t>
            </a:r>
            <a:r>
              <a:rPr lang="ca-ES" sz="2400" dirty="0"/>
              <a:t>del cicle de la violència </a:t>
            </a:r>
            <a:r>
              <a:rPr lang="ca-ES" sz="2400" dirty="0" err="1" smtClean="0"/>
              <a:t>intergeneracional</a:t>
            </a:r>
            <a:r>
              <a:rPr lang="ca-ES" sz="2400" dirty="0" smtClean="0">
                <a:solidFill>
                  <a:srgbClr val="FF0000"/>
                </a:solidFill>
              </a:rPr>
              <a:t>*</a:t>
            </a:r>
          </a:p>
          <a:p>
            <a:pPr marL="342900" lvl="0" indent="-342900" algn="just">
              <a:buFont typeface="Wingdings" panose="05000000000000000000" pitchFamily="2" charset="2"/>
              <a:buChar char="Ø"/>
            </a:pPr>
            <a:r>
              <a:rPr lang="ca-ES" sz="2400" dirty="0" smtClean="0"/>
              <a:t>Autoprotecció </a:t>
            </a:r>
            <a:r>
              <a:rPr lang="ca-ES" sz="2400" dirty="0"/>
              <a:t>dels fills o </a:t>
            </a:r>
            <a:r>
              <a:rPr lang="ca-ES" sz="2400" dirty="0" smtClean="0"/>
              <a:t>filles</a:t>
            </a:r>
            <a:endParaRPr lang="es-ES" sz="2400" dirty="0"/>
          </a:p>
          <a:p>
            <a:pPr marL="342900" lvl="0" indent="-342900" algn="just">
              <a:buFont typeface="Wingdings" panose="05000000000000000000" pitchFamily="2" charset="2"/>
              <a:buChar char="Ø"/>
            </a:pPr>
            <a:r>
              <a:rPr lang="ca-ES" sz="2400" dirty="0"/>
              <a:t>Ús dels infants i adolescents en el manteniment de la </a:t>
            </a:r>
            <a:r>
              <a:rPr lang="ca-ES" sz="2400" dirty="0" smtClean="0"/>
              <a:t>violència</a:t>
            </a:r>
            <a:endParaRPr lang="ca-ES" dirty="0"/>
          </a:p>
          <a:p>
            <a:endParaRPr lang="ca-ES" dirty="0" smtClean="0"/>
          </a:p>
          <a:p>
            <a:endParaRPr lang="ca-ES" dirty="0"/>
          </a:p>
          <a:p>
            <a:endParaRPr lang="ca-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0642" y="1750423"/>
            <a:ext cx="3675744" cy="4226560"/>
          </a:xfrm>
          <a:prstGeom prst="rect">
            <a:avLst/>
          </a:prstGeom>
        </p:spPr>
      </p:pic>
    </p:spTree>
    <p:extLst>
      <p:ext uri="{BB962C8B-B14F-4D97-AF65-F5344CB8AC3E}">
        <p14:creationId xmlns:p14="http://schemas.microsoft.com/office/powerpoint/2010/main" val="832135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998768" y="1440871"/>
            <a:ext cx="10238509" cy="523220"/>
          </a:xfrm>
          <a:prstGeom prst="rect">
            <a:avLst/>
          </a:prstGeom>
          <a:noFill/>
        </p:spPr>
        <p:txBody>
          <a:bodyPr wrap="square" rtlCol="0">
            <a:spAutoFit/>
          </a:bodyPr>
          <a:lstStyle>
            <a:defPPr>
              <a:defRPr lang="ca-ES"/>
            </a:defPPr>
            <a:lvl1pPr algn="ctr">
              <a:defRPr sz="2800" b="1">
                <a:solidFill>
                  <a:srgbClr val="7030A0"/>
                </a:solidFill>
              </a:defRPr>
            </a:lvl1pPr>
          </a:lstStyle>
          <a:p>
            <a:r>
              <a:rPr lang="ca-ES" dirty="0"/>
              <a:t>CONFLICTES ENTRE LA PARELLA PARENTAL / La </a:t>
            </a:r>
            <a:r>
              <a:rPr lang="ca-ES" dirty="0" smtClean="0"/>
              <a:t>triangulació</a:t>
            </a:r>
            <a:r>
              <a:rPr lang="ca-ES" dirty="0" smtClean="0">
                <a:solidFill>
                  <a:srgbClr val="FF0000"/>
                </a:solidFill>
              </a:rPr>
              <a:t>*</a:t>
            </a:r>
            <a:endParaRPr lang="ca-ES" dirty="0">
              <a:solidFill>
                <a:srgbClr val="FF0000"/>
              </a:solidFill>
            </a:endParaRPr>
          </a:p>
        </p:txBody>
      </p:sp>
      <p:sp>
        <p:nvSpPr>
          <p:cNvPr id="4" name="Triángulo isósceles 3"/>
          <p:cNvSpPr/>
          <p:nvPr/>
        </p:nvSpPr>
        <p:spPr>
          <a:xfrm rot="10800000">
            <a:off x="7172399" y="3142532"/>
            <a:ext cx="2737064" cy="1898216"/>
          </a:xfrm>
          <a:prstGeom prst="triangle">
            <a:avLst>
              <a:gd name="adj" fmla="val 5036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cxnSp>
        <p:nvCxnSpPr>
          <p:cNvPr id="6" name="Conector recto 5"/>
          <p:cNvCxnSpPr/>
          <p:nvPr/>
        </p:nvCxnSpPr>
        <p:spPr>
          <a:xfrm>
            <a:off x="7145239" y="2913016"/>
            <a:ext cx="2860910" cy="0"/>
          </a:xfrm>
          <a:prstGeom prst="line">
            <a:avLst/>
          </a:prstGeom>
          <a:ln w="28575">
            <a:solidFill>
              <a:srgbClr val="F7B334"/>
            </a:solidFill>
            <a:prstDash val="dash"/>
          </a:ln>
        </p:spPr>
        <p:style>
          <a:lnRef idx="1">
            <a:schemeClr val="accent1"/>
          </a:lnRef>
          <a:fillRef idx="0">
            <a:schemeClr val="accent1"/>
          </a:fillRef>
          <a:effectRef idx="0">
            <a:schemeClr val="accent1"/>
          </a:effectRef>
          <a:fontRef idx="minor">
            <a:schemeClr val="tx1"/>
          </a:fontRef>
        </p:style>
      </p:cxnSp>
      <p:sp>
        <p:nvSpPr>
          <p:cNvPr id="10" name="Rectángulo redondeado 9"/>
          <p:cNvSpPr/>
          <p:nvPr/>
        </p:nvSpPr>
        <p:spPr>
          <a:xfrm>
            <a:off x="10280470" y="2683501"/>
            <a:ext cx="1645920" cy="4590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smtClean="0"/>
              <a:t>Progenitor</a:t>
            </a:r>
            <a:r>
              <a:rPr lang="ca-ES" dirty="0" smtClean="0"/>
              <a:t> 2</a:t>
            </a:r>
            <a:endParaRPr lang="ca-ES" dirty="0"/>
          </a:p>
        </p:txBody>
      </p:sp>
      <p:sp>
        <p:nvSpPr>
          <p:cNvPr id="11" name="Rectángulo redondeado 10"/>
          <p:cNvSpPr/>
          <p:nvPr/>
        </p:nvSpPr>
        <p:spPr>
          <a:xfrm>
            <a:off x="7829252" y="5270263"/>
            <a:ext cx="1423358" cy="4461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smtClean="0"/>
              <a:t>Fills o filles</a:t>
            </a:r>
            <a:endParaRPr lang="ca-ES" sz="1600" dirty="0"/>
          </a:p>
        </p:txBody>
      </p:sp>
      <p:sp>
        <p:nvSpPr>
          <p:cNvPr id="12" name="Rectángulo redondeado 11"/>
          <p:cNvSpPr/>
          <p:nvPr/>
        </p:nvSpPr>
        <p:spPr>
          <a:xfrm>
            <a:off x="5185954" y="2683501"/>
            <a:ext cx="1615439" cy="45903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600" dirty="0" smtClean="0"/>
              <a:t>Progenitor 1</a:t>
            </a:r>
            <a:endParaRPr lang="ca-ES" sz="1600" dirty="0"/>
          </a:p>
        </p:txBody>
      </p:sp>
      <p:sp>
        <p:nvSpPr>
          <p:cNvPr id="15" name="CuadroTexto 14"/>
          <p:cNvSpPr txBox="1"/>
          <p:nvPr/>
        </p:nvSpPr>
        <p:spPr>
          <a:xfrm>
            <a:off x="746100" y="2116588"/>
            <a:ext cx="4111308" cy="4170372"/>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spcAft>
                <a:spcPts val="600"/>
              </a:spcAft>
            </a:pPr>
            <a:r>
              <a:rPr lang="ca-ES" sz="2000" b="1" dirty="0"/>
              <a:t>Els/les menors d’edat:</a:t>
            </a:r>
          </a:p>
          <a:p>
            <a:pPr marL="285750" indent="-285750" algn="just">
              <a:spcAft>
                <a:spcPts val="600"/>
              </a:spcAft>
              <a:buFontTx/>
              <a:buChar char="-"/>
            </a:pPr>
            <a:r>
              <a:rPr lang="ca-ES" dirty="0" smtClean="0"/>
              <a:t>Aliances amb un dels progenitors</a:t>
            </a:r>
          </a:p>
          <a:p>
            <a:pPr marL="285750" indent="-285750" algn="just">
              <a:spcAft>
                <a:spcPts val="600"/>
              </a:spcAft>
              <a:buFontTx/>
              <a:buChar char="-"/>
            </a:pPr>
            <a:r>
              <a:rPr lang="ca-ES" dirty="0" err="1" smtClean="0"/>
              <a:t>Adultització</a:t>
            </a:r>
            <a:endParaRPr lang="ca-ES" dirty="0" smtClean="0"/>
          </a:p>
          <a:p>
            <a:pPr marL="285750" indent="-285750" algn="just">
              <a:spcAft>
                <a:spcPts val="600"/>
              </a:spcAft>
              <a:buFontTx/>
              <a:buChar char="-"/>
            </a:pPr>
            <a:r>
              <a:rPr lang="ca-ES" dirty="0" smtClean="0"/>
              <a:t>Conductes disruptives</a:t>
            </a:r>
            <a:endParaRPr lang="ca-ES" dirty="0"/>
          </a:p>
          <a:p>
            <a:pPr algn="just">
              <a:spcAft>
                <a:spcPts val="600"/>
              </a:spcAft>
            </a:pPr>
            <a:endParaRPr lang="ca-ES" b="1" u="sng" dirty="0"/>
          </a:p>
          <a:p>
            <a:pPr algn="just">
              <a:spcAft>
                <a:spcPts val="600"/>
              </a:spcAft>
            </a:pPr>
            <a:r>
              <a:rPr lang="ca-ES" sz="2000" b="1" dirty="0" smtClean="0"/>
              <a:t>Els progenitors:</a:t>
            </a:r>
          </a:p>
          <a:p>
            <a:pPr marL="285750" indent="-285750" algn="just">
              <a:spcAft>
                <a:spcPts val="600"/>
              </a:spcAft>
              <a:buFontTx/>
              <a:buChar char="-"/>
            </a:pPr>
            <a:r>
              <a:rPr lang="ca-ES" dirty="0" smtClean="0"/>
              <a:t>Prioritzen els seus interessos al dels fills o filles</a:t>
            </a:r>
          </a:p>
          <a:p>
            <a:pPr marL="285750" indent="-285750" algn="just">
              <a:spcAft>
                <a:spcPts val="600"/>
              </a:spcAft>
              <a:buFontTx/>
              <a:buChar char="-"/>
            </a:pPr>
            <a:r>
              <a:rPr lang="ca-ES" dirty="0" smtClean="0"/>
              <a:t>Utilitzen l’aliança del fill o filla</a:t>
            </a:r>
          </a:p>
          <a:p>
            <a:pPr marL="285750" indent="-285750" algn="just">
              <a:spcAft>
                <a:spcPts val="600"/>
              </a:spcAft>
              <a:buFontTx/>
              <a:buChar char="-"/>
            </a:pPr>
            <a:r>
              <a:rPr lang="ca-ES" dirty="0" smtClean="0"/>
              <a:t>Focalitzen la responsabilitat del conflicte en l’infant o adolescent</a:t>
            </a:r>
          </a:p>
          <a:p>
            <a:pPr marL="285750" indent="-285750" algn="just">
              <a:spcAft>
                <a:spcPts val="600"/>
              </a:spcAft>
              <a:buFontTx/>
              <a:buChar char="-"/>
            </a:pPr>
            <a:endParaRPr lang="ca-ES" dirty="0"/>
          </a:p>
        </p:txBody>
      </p:sp>
    </p:spTree>
    <p:extLst>
      <p:ext uri="{BB962C8B-B14F-4D97-AF65-F5344CB8AC3E}">
        <p14:creationId xmlns:p14="http://schemas.microsoft.com/office/powerpoint/2010/main" val="1760725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924992" y="1309302"/>
            <a:ext cx="10238509" cy="523220"/>
          </a:xfrm>
          <a:prstGeom prst="rect">
            <a:avLst/>
          </a:prstGeom>
          <a:noFill/>
        </p:spPr>
        <p:txBody>
          <a:bodyPr wrap="square" rtlCol="0">
            <a:spAutoFit/>
          </a:bodyPr>
          <a:lstStyle>
            <a:defPPr>
              <a:defRPr lang="ca-ES"/>
            </a:defPPr>
            <a:lvl1pPr algn="ctr">
              <a:defRPr sz="2800" b="1">
                <a:solidFill>
                  <a:srgbClr val="7030A0"/>
                </a:solidFill>
              </a:defRPr>
            </a:lvl1pPr>
          </a:lstStyle>
          <a:p>
            <a:r>
              <a:rPr lang="ca-ES" dirty="0" smtClean="0"/>
              <a:t>DEPRIVACIÓ EMOCIONAL</a:t>
            </a:r>
            <a:endParaRPr lang="ca-ES" dirty="0">
              <a:solidFill>
                <a:srgbClr val="FF0000"/>
              </a:solidFill>
            </a:endParaRPr>
          </a:p>
        </p:txBody>
      </p:sp>
      <p:cxnSp>
        <p:nvCxnSpPr>
          <p:cNvPr id="6" name="Conector recto de flecha 5"/>
          <p:cNvCxnSpPr/>
          <p:nvPr/>
        </p:nvCxnSpPr>
        <p:spPr>
          <a:xfrm>
            <a:off x="7676757" y="2843997"/>
            <a:ext cx="8313" cy="3117273"/>
          </a:xfrm>
          <a:prstGeom prst="straightConnector1">
            <a:avLst/>
          </a:prstGeom>
          <a:ln w="571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H="1" flipV="1">
            <a:off x="6044247" y="4286255"/>
            <a:ext cx="3281646" cy="19396"/>
          </a:xfrm>
          <a:prstGeom prst="straightConnector1">
            <a:avLst/>
          </a:prstGeom>
          <a:ln w="571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Rectángulo redondeado 14"/>
          <p:cNvSpPr/>
          <p:nvPr/>
        </p:nvSpPr>
        <p:spPr>
          <a:xfrm>
            <a:off x="6842235" y="2379726"/>
            <a:ext cx="1682322" cy="3634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Reconeixement </a:t>
            </a:r>
            <a:endParaRPr lang="ca-ES" dirty="0"/>
          </a:p>
        </p:txBody>
      </p:sp>
      <p:sp>
        <p:nvSpPr>
          <p:cNvPr id="16" name="Rectángulo redondeado 15"/>
          <p:cNvSpPr/>
          <p:nvPr/>
        </p:nvSpPr>
        <p:spPr>
          <a:xfrm>
            <a:off x="9558304" y="4163302"/>
            <a:ext cx="1792868" cy="284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Mostres d’afecte</a:t>
            </a:r>
            <a:endParaRPr lang="ca-ES" dirty="0"/>
          </a:p>
        </p:txBody>
      </p:sp>
      <p:sp>
        <p:nvSpPr>
          <p:cNvPr id="17" name="Más 16"/>
          <p:cNvSpPr/>
          <p:nvPr/>
        </p:nvSpPr>
        <p:spPr>
          <a:xfrm>
            <a:off x="7818074" y="3059187"/>
            <a:ext cx="257695" cy="2743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8" name="Más 17"/>
          <p:cNvSpPr/>
          <p:nvPr/>
        </p:nvSpPr>
        <p:spPr>
          <a:xfrm>
            <a:off x="8871909" y="4402633"/>
            <a:ext cx="257695" cy="2743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9" name="Menos 18"/>
          <p:cNvSpPr/>
          <p:nvPr/>
        </p:nvSpPr>
        <p:spPr>
          <a:xfrm>
            <a:off x="6349318" y="4406448"/>
            <a:ext cx="239634" cy="23275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0" name="Menos 19"/>
          <p:cNvSpPr/>
          <p:nvPr/>
        </p:nvSpPr>
        <p:spPr>
          <a:xfrm>
            <a:off x="7818074" y="5515153"/>
            <a:ext cx="239634" cy="23275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27" name="Explosión 2 26"/>
          <p:cNvSpPr/>
          <p:nvPr/>
        </p:nvSpPr>
        <p:spPr>
          <a:xfrm>
            <a:off x="7959774" y="4639204"/>
            <a:ext cx="928429" cy="1014153"/>
          </a:xfrm>
          <a:prstGeom prst="irregularSeal2">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ca-ES"/>
          </a:p>
        </p:txBody>
      </p:sp>
      <p:sp>
        <p:nvSpPr>
          <p:cNvPr id="28" name="Explosión 2 27"/>
          <p:cNvSpPr/>
          <p:nvPr/>
        </p:nvSpPr>
        <p:spPr>
          <a:xfrm>
            <a:off x="6436903" y="4733756"/>
            <a:ext cx="928429" cy="1014153"/>
          </a:xfrm>
          <a:prstGeom prst="irregularSeal2">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ca-ES"/>
          </a:p>
        </p:txBody>
      </p:sp>
      <p:sp>
        <p:nvSpPr>
          <p:cNvPr id="29" name="CuadroTexto 28"/>
          <p:cNvSpPr txBox="1"/>
          <p:nvPr/>
        </p:nvSpPr>
        <p:spPr>
          <a:xfrm>
            <a:off x="746100" y="2116588"/>
            <a:ext cx="4111308" cy="409342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spcAft>
                <a:spcPts val="600"/>
              </a:spcAft>
            </a:pPr>
            <a:r>
              <a:rPr lang="ca-ES" sz="2000" b="1" dirty="0"/>
              <a:t>Els/les menors d’edat:</a:t>
            </a:r>
          </a:p>
          <a:p>
            <a:pPr marL="285750" indent="-285750" algn="just">
              <a:spcAft>
                <a:spcPts val="600"/>
              </a:spcAft>
              <a:buFontTx/>
              <a:buChar char="-"/>
            </a:pPr>
            <a:r>
              <a:rPr lang="ca-ES" dirty="0"/>
              <a:t>Sentiments de culpa i fracàs</a:t>
            </a:r>
          </a:p>
          <a:p>
            <a:pPr marL="285750" indent="-285750" algn="just">
              <a:spcAft>
                <a:spcPts val="600"/>
              </a:spcAft>
              <a:buFontTx/>
              <a:buChar char="-"/>
            </a:pPr>
            <a:r>
              <a:rPr lang="ca-ES" dirty="0"/>
              <a:t>Conductes exigents </a:t>
            </a:r>
          </a:p>
          <a:p>
            <a:pPr marL="285750" indent="-285750" algn="just">
              <a:spcAft>
                <a:spcPts val="600"/>
              </a:spcAft>
              <a:buFontTx/>
              <a:buChar char="-"/>
            </a:pPr>
            <a:r>
              <a:rPr lang="ca-ES" dirty="0"/>
              <a:t>Fets </a:t>
            </a:r>
            <a:r>
              <a:rPr lang="ca-ES" dirty="0" err="1"/>
              <a:t>autoagressius</a:t>
            </a:r>
            <a:r>
              <a:rPr lang="ca-ES" dirty="0"/>
              <a:t> o </a:t>
            </a:r>
            <a:r>
              <a:rPr lang="ca-ES" dirty="0" err="1"/>
              <a:t>heteroagressius</a:t>
            </a:r>
            <a:endParaRPr lang="ca-ES" dirty="0"/>
          </a:p>
          <a:p>
            <a:pPr algn="just">
              <a:spcAft>
                <a:spcPts val="600"/>
              </a:spcAft>
            </a:pPr>
            <a:endParaRPr lang="ca-ES" b="1" u="sng" dirty="0"/>
          </a:p>
          <a:p>
            <a:pPr algn="just">
              <a:spcAft>
                <a:spcPts val="600"/>
              </a:spcAft>
            </a:pPr>
            <a:r>
              <a:rPr lang="ca-ES" sz="2000" b="1" dirty="0" smtClean="0"/>
              <a:t>Els progenitors:</a:t>
            </a:r>
          </a:p>
          <a:p>
            <a:pPr marL="285750" indent="-285750" algn="just">
              <a:spcAft>
                <a:spcPts val="600"/>
              </a:spcAft>
              <a:buFontTx/>
              <a:buChar char="-"/>
            </a:pPr>
            <a:r>
              <a:rPr lang="ca-ES" dirty="0" smtClean="0"/>
              <a:t>No donen importància als aspectes valoratius dels seus fills o filles</a:t>
            </a:r>
          </a:p>
          <a:p>
            <a:pPr marL="285750" indent="-285750" algn="just">
              <a:spcAft>
                <a:spcPts val="600"/>
              </a:spcAft>
              <a:buFontTx/>
              <a:buChar char="-"/>
            </a:pPr>
            <a:r>
              <a:rPr lang="ca-ES" dirty="0" smtClean="0"/>
              <a:t>Poden anteposar les seves necessitats a les dels infants o adolescents</a:t>
            </a:r>
          </a:p>
          <a:p>
            <a:pPr marL="285750" indent="-285750" algn="just">
              <a:spcAft>
                <a:spcPts val="600"/>
              </a:spcAft>
              <a:buFontTx/>
              <a:buChar char="-"/>
            </a:pPr>
            <a:r>
              <a:rPr lang="ca-ES" dirty="0" smtClean="0"/>
              <a:t>Tipus de </a:t>
            </a:r>
            <a:r>
              <a:rPr lang="ca-ES" dirty="0" err="1" smtClean="0"/>
              <a:t>parentalitat</a:t>
            </a:r>
            <a:r>
              <a:rPr lang="ca-ES" dirty="0" smtClean="0"/>
              <a:t> </a:t>
            </a:r>
            <a:r>
              <a:rPr lang="ca-ES" dirty="0" err="1" smtClean="0"/>
              <a:t>sobreprotectora</a:t>
            </a:r>
            <a:r>
              <a:rPr lang="ca-ES" dirty="0" smtClean="0"/>
              <a:t> o autoritària</a:t>
            </a:r>
            <a:endParaRPr lang="ca-ES" dirty="0"/>
          </a:p>
        </p:txBody>
      </p:sp>
    </p:spTree>
    <p:extLst>
      <p:ext uri="{BB962C8B-B14F-4D97-AF65-F5344CB8AC3E}">
        <p14:creationId xmlns:p14="http://schemas.microsoft.com/office/powerpoint/2010/main" val="979397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1133684" y="1329825"/>
            <a:ext cx="10238509" cy="523220"/>
          </a:xfrm>
          <a:prstGeom prst="rect">
            <a:avLst/>
          </a:prstGeom>
          <a:noFill/>
        </p:spPr>
        <p:txBody>
          <a:bodyPr wrap="square" rtlCol="0">
            <a:spAutoFit/>
          </a:bodyPr>
          <a:lstStyle>
            <a:defPPr>
              <a:defRPr lang="ca-ES"/>
            </a:defPPr>
            <a:lvl1pPr algn="ctr">
              <a:defRPr sz="2800" b="1">
                <a:solidFill>
                  <a:srgbClr val="7030A0"/>
                </a:solidFill>
              </a:defRPr>
            </a:lvl1pPr>
          </a:lstStyle>
          <a:p>
            <a:r>
              <a:rPr lang="ca-ES" dirty="0" smtClean="0"/>
              <a:t>SITUACIONS NEGLIGENTS</a:t>
            </a:r>
            <a:endParaRPr lang="ca-ES" dirty="0">
              <a:solidFill>
                <a:srgbClr val="FF0000"/>
              </a:solidFill>
            </a:endParaRPr>
          </a:p>
        </p:txBody>
      </p:sp>
      <p:cxnSp>
        <p:nvCxnSpPr>
          <p:cNvPr id="5" name="Conector recto de flecha 4"/>
          <p:cNvCxnSpPr/>
          <p:nvPr/>
        </p:nvCxnSpPr>
        <p:spPr>
          <a:xfrm>
            <a:off x="7676757" y="2743212"/>
            <a:ext cx="8313" cy="3117273"/>
          </a:xfrm>
          <a:prstGeom prst="straightConnector1">
            <a:avLst/>
          </a:prstGeom>
          <a:ln w="571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p:nvPr/>
        </p:nvCxnSpPr>
        <p:spPr>
          <a:xfrm flipH="1" flipV="1">
            <a:off x="6044247" y="4185470"/>
            <a:ext cx="3281646" cy="19396"/>
          </a:xfrm>
          <a:prstGeom prst="straightConnector1">
            <a:avLst/>
          </a:prstGeom>
          <a:ln w="57150">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Rectángulo redondeado 6"/>
          <p:cNvSpPr/>
          <p:nvPr/>
        </p:nvSpPr>
        <p:spPr>
          <a:xfrm>
            <a:off x="6845584" y="2234738"/>
            <a:ext cx="1667796" cy="3289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Reconeixement </a:t>
            </a:r>
            <a:endParaRPr lang="ca-ES" dirty="0"/>
          </a:p>
        </p:txBody>
      </p:sp>
      <p:sp>
        <p:nvSpPr>
          <p:cNvPr id="8" name="Rectángulo redondeado 7"/>
          <p:cNvSpPr/>
          <p:nvPr/>
        </p:nvSpPr>
        <p:spPr>
          <a:xfrm>
            <a:off x="9558304" y="4062517"/>
            <a:ext cx="1813889" cy="284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Mostres d’afecte</a:t>
            </a:r>
            <a:endParaRPr lang="ca-ES" dirty="0"/>
          </a:p>
        </p:txBody>
      </p:sp>
      <p:sp>
        <p:nvSpPr>
          <p:cNvPr id="9" name="Más 8"/>
          <p:cNvSpPr/>
          <p:nvPr/>
        </p:nvSpPr>
        <p:spPr>
          <a:xfrm>
            <a:off x="7818074" y="2958402"/>
            <a:ext cx="257695" cy="2743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0" name="Más 9"/>
          <p:cNvSpPr/>
          <p:nvPr/>
        </p:nvSpPr>
        <p:spPr>
          <a:xfrm>
            <a:off x="8871909" y="4301848"/>
            <a:ext cx="257695" cy="27432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1" name="Menos 10"/>
          <p:cNvSpPr/>
          <p:nvPr/>
        </p:nvSpPr>
        <p:spPr>
          <a:xfrm>
            <a:off x="6349318" y="4305663"/>
            <a:ext cx="239634" cy="23275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2" name="Menos 11"/>
          <p:cNvSpPr/>
          <p:nvPr/>
        </p:nvSpPr>
        <p:spPr>
          <a:xfrm>
            <a:off x="7818074" y="5414368"/>
            <a:ext cx="239634" cy="23275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4" name="Explosión 2 13"/>
          <p:cNvSpPr/>
          <p:nvPr/>
        </p:nvSpPr>
        <p:spPr>
          <a:xfrm>
            <a:off x="6436903" y="4632971"/>
            <a:ext cx="928429" cy="1014153"/>
          </a:xfrm>
          <a:prstGeom prst="irregularSeal2">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ca-ES"/>
          </a:p>
        </p:txBody>
      </p:sp>
      <p:sp>
        <p:nvSpPr>
          <p:cNvPr id="15" name="CuadroTexto 14"/>
          <p:cNvSpPr txBox="1"/>
          <p:nvPr/>
        </p:nvSpPr>
        <p:spPr>
          <a:xfrm>
            <a:off x="746100" y="2116588"/>
            <a:ext cx="4111308" cy="3893374"/>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spcAft>
                <a:spcPts val="600"/>
              </a:spcAft>
            </a:pPr>
            <a:r>
              <a:rPr lang="ca-ES" sz="2000" b="1" dirty="0"/>
              <a:t>Els/les menors d’edat:</a:t>
            </a:r>
          </a:p>
          <a:p>
            <a:pPr marL="285750" indent="-285750" algn="just">
              <a:spcAft>
                <a:spcPts val="600"/>
              </a:spcAft>
              <a:buFontTx/>
              <a:buChar char="-"/>
            </a:pPr>
            <a:r>
              <a:rPr lang="ca-ES" dirty="0" smtClean="0"/>
              <a:t>Vincle insegur amb els pares o mares</a:t>
            </a:r>
          </a:p>
          <a:p>
            <a:pPr marL="285750" indent="-285750" algn="just">
              <a:spcAft>
                <a:spcPts val="600"/>
              </a:spcAft>
              <a:buFontTx/>
              <a:buChar char="-"/>
            </a:pPr>
            <a:r>
              <a:rPr lang="ca-ES" dirty="0" smtClean="0"/>
              <a:t>Estat anímic depressiu / apàtic</a:t>
            </a:r>
          </a:p>
          <a:p>
            <a:pPr marL="285750" indent="-285750" algn="just">
              <a:spcAft>
                <a:spcPts val="600"/>
              </a:spcAft>
              <a:buFontTx/>
              <a:buChar char="-"/>
            </a:pPr>
            <a:r>
              <a:rPr lang="ca-ES" dirty="0" smtClean="0"/>
              <a:t>Conductes </a:t>
            </a:r>
            <a:r>
              <a:rPr lang="ca-ES" dirty="0" err="1" smtClean="0"/>
              <a:t>heteroagressives</a:t>
            </a:r>
            <a:endParaRPr lang="ca-ES" dirty="0" smtClean="0"/>
          </a:p>
          <a:p>
            <a:pPr marL="285750" indent="-285750" algn="just">
              <a:spcAft>
                <a:spcPts val="600"/>
              </a:spcAft>
              <a:buFontTx/>
              <a:buChar char="-"/>
            </a:pPr>
            <a:r>
              <a:rPr lang="ca-ES" dirty="0" smtClean="0"/>
              <a:t>Fets vandàlics</a:t>
            </a:r>
          </a:p>
          <a:p>
            <a:pPr marL="285750" indent="-285750" algn="just">
              <a:spcAft>
                <a:spcPts val="600"/>
              </a:spcAft>
              <a:buFontTx/>
              <a:buChar char="-"/>
            </a:pPr>
            <a:endParaRPr lang="ca-ES" b="1" u="sng" dirty="0"/>
          </a:p>
          <a:p>
            <a:pPr algn="just">
              <a:spcAft>
                <a:spcPts val="600"/>
              </a:spcAft>
            </a:pPr>
            <a:r>
              <a:rPr lang="ca-ES" sz="2000" b="1" dirty="0" smtClean="0"/>
              <a:t>Els progenitors:</a:t>
            </a:r>
          </a:p>
          <a:p>
            <a:pPr marL="285750" indent="-285750" algn="just">
              <a:spcAft>
                <a:spcPts val="600"/>
              </a:spcAft>
              <a:buFontTx/>
              <a:buChar char="-"/>
            </a:pPr>
            <a:r>
              <a:rPr lang="ca-ES" dirty="0" smtClean="0"/>
              <a:t>Manca d’habilitats parentals</a:t>
            </a:r>
          </a:p>
          <a:p>
            <a:pPr marL="285750" indent="-285750" algn="just">
              <a:spcAft>
                <a:spcPts val="600"/>
              </a:spcAft>
              <a:buFontTx/>
              <a:buChar char="-"/>
            </a:pPr>
            <a:r>
              <a:rPr lang="ca-ES" dirty="0" smtClean="0"/>
              <a:t>Dificultats de col·laboració amb els professionals de referència</a:t>
            </a:r>
          </a:p>
          <a:p>
            <a:pPr marL="285750" indent="-285750" algn="just">
              <a:spcAft>
                <a:spcPts val="600"/>
              </a:spcAft>
              <a:buFontTx/>
              <a:buChar char="-"/>
            </a:pPr>
            <a:r>
              <a:rPr lang="ca-ES" dirty="0" smtClean="0"/>
              <a:t>Història de </a:t>
            </a:r>
            <a:r>
              <a:rPr lang="ca-ES" dirty="0" err="1" smtClean="0"/>
              <a:t>desprotecció</a:t>
            </a:r>
            <a:r>
              <a:rPr lang="ca-ES" dirty="0" smtClean="0"/>
              <a:t> prèvia</a:t>
            </a:r>
            <a:endParaRPr lang="ca-ES" dirty="0"/>
          </a:p>
        </p:txBody>
      </p:sp>
    </p:spTree>
    <p:extLst>
      <p:ext uri="{BB962C8B-B14F-4D97-AF65-F5344CB8AC3E}">
        <p14:creationId xmlns:p14="http://schemas.microsoft.com/office/powerpoint/2010/main" val="484871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586268" y="1590898"/>
            <a:ext cx="10738449" cy="4862870"/>
          </a:xfrm>
          <a:prstGeom prst="rect">
            <a:avLst/>
          </a:prstGeom>
          <a:noFill/>
        </p:spPr>
        <p:txBody>
          <a:bodyPr wrap="square" rtlCol="0">
            <a:spAutoFit/>
          </a:bodyPr>
          <a:lstStyle/>
          <a:p>
            <a:r>
              <a:rPr lang="ca-ES" sz="2800" b="1" dirty="0" smtClean="0">
                <a:solidFill>
                  <a:srgbClr val="7030A0"/>
                </a:solidFill>
              </a:rPr>
              <a:t>RECEPCIÓ DE LA FAMÍLIA – La primera visita</a:t>
            </a:r>
          </a:p>
          <a:p>
            <a:endParaRPr lang="ca-ES" dirty="0"/>
          </a:p>
          <a:p>
            <a:pPr marL="342900" indent="-342900">
              <a:buAutoNum type="arabicPeriod"/>
            </a:pPr>
            <a:r>
              <a:rPr lang="ca-ES" sz="2400" dirty="0" smtClean="0"/>
              <a:t>Informar del servei i el marc d’actuació</a:t>
            </a:r>
          </a:p>
          <a:p>
            <a:pPr marL="342900" indent="-342900">
              <a:buAutoNum type="arabicPeriod"/>
            </a:pPr>
            <a:r>
              <a:rPr lang="ca-ES" sz="2400" dirty="0" smtClean="0"/>
              <a:t>Escoltar la demanda</a:t>
            </a:r>
          </a:p>
          <a:p>
            <a:pPr marL="342900" indent="-342900">
              <a:buAutoNum type="arabicPeriod"/>
            </a:pPr>
            <a:r>
              <a:rPr lang="ca-ES" sz="2400" dirty="0" smtClean="0"/>
              <a:t>Conèixer les relacions familiars</a:t>
            </a:r>
          </a:p>
          <a:p>
            <a:pPr marL="342900" indent="-342900">
              <a:buAutoNum type="arabicPeriod"/>
            </a:pPr>
            <a:r>
              <a:rPr lang="ca-ES" sz="2400" dirty="0" smtClean="0"/>
              <a:t>Explorar el/s conflicte/s i el seu recorregut</a:t>
            </a:r>
          </a:p>
          <a:p>
            <a:pPr marL="342900" indent="-342900">
              <a:buAutoNum type="arabicPeriod"/>
            </a:pPr>
            <a:r>
              <a:rPr lang="ca-ES" sz="2400" dirty="0" smtClean="0"/>
              <a:t>Saber quines vies de solució han provat i com han funcionat</a:t>
            </a:r>
          </a:p>
          <a:p>
            <a:pPr marL="342900" indent="-342900">
              <a:buAutoNum type="arabicPeriod"/>
            </a:pPr>
            <a:r>
              <a:rPr lang="ca-ES" sz="2400" dirty="0" smtClean="0"/>
              <a:t>Preguntar si hi ha altres serveis intervenint</a:t>
            </a:r>
          </a:p>
          <a:p>
            <a:pPr marL="342900" indent="-342900">
              <a:buAutoNum type="arabicPeriod"/>
            </a:pPr>
            <a:r>
              <a:rPr lang="ca-ES" sz="2400" dirty="0" err="1" smtClean="0"/>
              <a:t>Reformular</a:t>
            </a:r>
            <a:r>
              <a:rPr lang="ca-ES" sz="2400" dirty="0" smtClean="0"/>
              <a:t>, si s’escau, la demanda inicial i acordar la línia de treball </a:t>
            </a:r>
          </a:p>
          <a:p>
            <a:pPr marL="342900" indent="-342900">
              <a:buAutoNum type="arabicPeriod"/>
            </a:pPr>
            <a:endParaRPr lang="ca-ES" sz="2400" dirty="0" smtClean="0"/>
          </a:p>
          <a:p>
            <a:pPr algn="just"/>
            <a:r>
              <a:rPr lang="ca-ES" sz="2400" dirty="0" smtClean="0">
                <a:effectLst>
                  <a:outerShdw blurRad="38100" dist="38100" dir="2700000" algn="tl">
                    <a:srgbClr val="000000">
                      <a:alpha val="43137"/>
                    </a:srgbClr>
                  </a:outerShdw>
                </a:effectLst>
                <a:sym typeface="Wingdings" panose="05000000000000000000" pitchFamily="2" charset="2"/>
              </a:rPr>
              <a:t> En aquesta primera visita és molt important iniciar el vincle terapèutic</a:t>
            </a:r>
            <a:r>
              <a:rPr lang="ca-ES" sz="2400" b="1" dirty="0" smtClean="0">
                <a:solidFill>
                  <a:srgbClr val="FF0000"/>
                </a:solidFill>
                <a:sym typeface="Wingdings" panose="05000000000000000000" pitchFamily="2" charset="2"/>
              </a:rPr>
              <a:t>*</a:t>
            </a:r>
            <a:r>
              <a:rPr lang="ca-ES" sz="2400" dirty="0" smtClean="0">
                <a:effectLst>
                  <a:outerShdw blurRad="38100" dist="38100" dir="2700000" algn="tl">
                    <a:srgbClr val="000000">
                      <a:alpha val="43137"/>
                    </a:srgbClr>
                  </a:outerShdw>
                </a:effectLst>
                <a:sym typeface="Wingdings" panose="05000000000000000000" pitchFamily="2" charset="2"/>
              </a:rPr>
              <a:t>, </a:t>
            </a:r>
            <a:r>
              <a:rPr lang="ca-ES" sz="2400" dirty="0" smtClean="0">
                <a:sym typeface="Wingdings" panose="05000000000000000000" pitchFamily="2" charset="2"/>
              </a:rPr>
              <a:t>a partir de l’escolta activa, l’empatia i el reconeixement sobre el seu malestar i allò que han fet per millorar la situació de conflicte</a:t>
            </a:r>
            <a:endParaRPr lang="ca-ES" dirty="0"/>
          </a:p>
        </p:txBody>
      </p:sp>
    </p:spTree>
    <p:extLst>
      <p:ext uri="{BB962C8B-B14F-4D97-AF65-F5344CB8AC3E}">
        <p14:creationId xmlns:p14="http://schemas.microsoft.com/office/powerpoint/2010/main" val="3380979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4675413" y="1152699"/>
            <a:ext cx="2513215" cy="523220"/>
          </a:xfrm>
          <a:prstGeom prst="rect">
            <a:avLst/>
          </a:prstGeom>
          <a:noFill/>
        </p:spPr>
        <p:txBody>
          <a:bodyPr wrap="square" rtlCol="0">
            <a:spAutoFit/>
          </a:bodyPr>
          <a:lstStyle/>
          <a:p>
            <a:pPr algn="ctr"/>
            <a:r>
              <a:rPr lang="ca-ES" sz="2800" b="1" dirty="0" smtClean="0">
                <a:solidFill>
                  <a:srgbClr val="7030A0"/>
                </a:solidFill>
              </a:rPr>
              <a:t>COM ACTUEM?</a:t>
            </a:r>
            <a:endParaRPr lang="ca-ES" dirty="0"/>
          </a:p>
        </p:txBody>
      </p:sp>
      <p:graphicFrame>
        <p:nvGraphicFramePr>
          <p:cNvPr id="5" name="Diagrama 4"/>
          <p:cNvGraphicFramePr/>
          <p:nvPr>
            <p:extLst>
              <p:ext uri="{D42A27DB-BD31-4B8C-83A1-F6EECF244321}">
                <p14:modId xmlns:p14="http://schemas.microsoft.com/office/powerpoint/2010/main" val="1968132788"/>
              </p:ext>
            </p:extLst>
          </p:nvPr>
        </p:nvGraphicFramePr>
        <p:xfrm>
          <a:off x="439088" y="1803382"/>
          <a:ext cx="11395861" cy="4824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48979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4675413" y="1280161"/>
            <a:ext cx="2513215" cy="523220"/>
          </a:xfrm>
          <a:prstGeom prst="rect">
            <a:avLst/>
          </a:prstGeom>
          <a:noFill/>
        </p:spPr>
        <p:txBody>
          <a:bodyPr wrap="square" rtlCol="0">
            <a:spAutoFit/>
          </a:bodyPr>
          <a:lstStyle/>
          <a:p>
            <a:pPr algn="ctr"/>
            <a:r>
              <a:rPr lang="ca-ES" sz="2800" b="1" dirty="0" smtClean="0">
                <a:solidFill>
                  <a:srgbClr val="7030A0"/>
                </a:solidFill>
              </a:rPr>
              <a:t>COM ACTUEM?</a:t>
            </a:r>
            <a:endParaRPr lang="ca-ES" dirty="0"/>
          </a:p>
        </p:txBody>
      </p:sp>
      <p:sp>
        <p:nvSpPr>
          <p:cNvPr id="5" name="Rectángulo redondeado 4"/>
          <p:cNvSpPr/>
          <p:nvPr/>
        </p:nvSpPr>
        <p:spPr>
          <a:xfrm>
            <a:off x="4648101" y="2616500"/>
            <a:ext cx="2540527" cy="655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Conflictes entre la parella parental</a:t>
            </a:r>
            <a:endParaRPr lang="ca-ES" dirty="0"/>
          </a:p>
        </p:txBody>
      </p:sp>
      <p:sp>
        <p:nvSpPr>
          <p:cNvPr id="13" name="Rectángulo redondeado 12"/>
          <p:cNvSpPr/>
          <p:nvPr/>
        </p:nvSpPr>
        <p:spPr>
          <a:xfrm>
            <a:off x="7879918" y="4230227"/>
            <a:ext cx="2258291" cy="7712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Acompanyament i/o teràpia infants i adolescents</a:t>
            </a:r>
            <a:endParaRPr lang="ca-ES" dirty="0"/>
          </a:p>
        </p:txBody>
      </p:sp>
      <p:sp>
        <p:nvSpPr>
          <p:cNvPr id="14" name="Rectángulo redondeado 13"/>
          <p:cNvSpPr/>
          <p:nvPr/>
        </p:nvSpPr>
        <p:spPr>
          <a:xfrm>
            <a:off x="1698518" y="4302690"/>
            <a:ext cx="2258292" cy="63187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Mediació entre progenitors</a:t>
            </a:r>
            <a:endParaRPr lang="ca-ES" dirty="0"/>
          </a:p>
        </p:txBody>
      </p:sp>
      <p:sp>
        <p:nvSpPr>
          <p:cNvPr id="15" name="Rectángulo redondeado 14"/>
          <p:cNvSpPr/>
          <p:nvPr/>
        </p:nvSpPr>
        <p:spPr>
          <a:xfrm>
            <a:off x="4789218" y="4297145"/>
            <a:ext cx="2258292" cy="63742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Mediació i/o teràpia familiar </a:t>
            </a:r>
            <a:endParaRPr lang="ca-ES" dirty="0"/>
          </a:p>
        </p:txBody>
      </p:sp>
      <p:cxnSp>
        <p:nvCxnSpPr>
          <p:cNvPr id="22" name="Conector recto de flecha 21"/>
          <p:cNvCxnSpPr/>
          <p:nvPr/>
        </p:nvCxnSpPr>
        <p:spPr>
          <a:xfrm flipH="1">
            <a:off x="3567247" y="3389881"/>
            <a:ext cx="122197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recto de flecha 23"/>
          <p:cNvCxnSpPr/>
          <p:nvPr/>
        </p:nvCxnSpPr>
        <p:spPr>
          <a:xfrm>
            <a:off x="5918364" y="3389881"/>
            <a:ext cx="0" cy="799409"/>
          </a:xfrm>
          <a:prstGeom prst="straightConnector1">
            <a:avLst/>
          </a:prstGeom>
          <a:ln w="635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7188628" y="3397663"/>
            <a:ext cx="738745" cy="713835"/>
          </a:xfrm>
          <a:prstGeom prst="straightConnector1">
            <a:avLst/>
          </a:prstGeom>
          <a:ln w="63500">
            <a:gradFill>
              <a:gsLst>
                <a:gs pos="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663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0"/>
            <a:ext cx="7029091" cy="883355"/>
          </a:xfrm>
        </p:spPr>
        <p:txBody>
          <a:bodyPr/>
          <a:lstStyle/>
          <a:p>
            <a:r>
              <a:rPr lang="es-ES" b="1" dirty="0" smtClean="0"/>
              <a:t>ESPAI APRENDRE </a:t>
            </a:r>
            <a:r>
              <a:rPr lang="es-ES" b="1" dirty="0" err="1" smtClean="0"/>
              <a:t>Associació</a:t>
            </a:r>
            <a:r>
              <a:rPr lang="es-ES" b="1" dirty="0" smtClean="0"/>
              <a:t> </a:t>
            </a:r>
            <a:r>
              <a:rPr lang="es-ES" b="1" dirty="0" err="1"/>
              <a:t>i</a:t>
            </a:r>
            <a:r>
              <a:rPr lang="es-ES" b="1" dirty="0" err="1" smtClean="0"/>
              <a:t>nvia</a:t>
            </a:r>
            <a:endParaRPr lang="ca-ES" b="1" dirty="0"/>
          </a:p>
        </p:txBody>
      </p:sp>
      <p:sp>
        <p:nvSpPr>
          <p:cNvPr id="3" name="Rectángulo redondeado 2"/>
          <p:cNvSpPr/>
          <p:nvPr/>
        </p:nvSpPr>
        <p:spPr>
          <a:xfrm>
            <a:off x="91440" y="1031965"/>
            <a:ext cx="11848011" cy="180044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solidFill>
                  <a:schemeClr val="tx1"/>
                </a:solidFill>
              </a:rPr>
              <a:t>L’</a:t>
            </a:r>
            <a:r>
              <a:rPr lang="ca-ES" b="1" dirty="0" smtClean="0">
                <a:solidFill>
                  <a:schemeClr val="tx1"/>
                </a:solidFill>
              </a:rPr>
              <a:t>Espai Aprendre </a:t>
            </a:r>
            <a:r>
              <a:rPr lang="ca-ES" dirty="0" smtClean="0">
                <a:solidFill>
                  <a:schemeClr val="tx1"/>
                </a:solidFill>
              </a:rPr>
              <a:t>es troba dins del </a:t>
            </a:r>
            <a:r>
              <a:rPr lang="ca-ES" b="1" dirty="0" smtClean="0">
                <a:solidFill>
                  <a:schemeClr val="tx1"/>
                </a:solidFill>
              </a:rPr>
              <a:t>Servei d’Atenció a Famílies i Infància (SAFI)</a:t>
            </a:r>
            <a:r>
              <a:rPr lang="ca-ES" dirty="0" smtClean="0">
                <a:solidFill>
                  <a:schemeClr val="tx1"/>
                </a:solidFill>
              </a:rPr>
              <a:t>. Neix </a:t>
            </a:r>
            <a:r>
              <a:rPr lang="ca-ES" dirty="0">
                <a:solidFill>
                  <a:schemeClr val="tx1"/>
                </a:solidFill>
              </a:rPr>
              <a:t>l’any </a:t>
            </a:r>
            <a:r>
              <a:rPr lang="ca-ES" dirty="0" smtClean="0">
                <a:solidFill>
                  <a:schemeClr val="tx1"/>
                </a:solidFill>
              </a:rPr>
              <a:t>2010, després de </a:t>
            </a:r>
            <a:r>
              <a:rPr lang="ca-ES" dirty="0">
                <a:solidFill>
                  <a:schemeClr val="tx1"/>
                </a:solidFill>
              </a:rPr>
              <a:t>detectar en altres projectes de l’entitat (casa d’acollida, inserció i formació d’adults, joves en pisos tutelats</a:t>
            </a:r>
            <a:r>
              <a:rPr lang="ca-ES" dirty="0" smtClean="0">
                <a:solidFill>
                  <a:schemeClr val="tx1"/>
                </a:solidFill>
              </a:rPr>
              <a:t>,...) </a:t>
            </a:r>
            <a:r>
              <a:rPr lang="ca-ES" dirty="0">
                <a:solidFill>
                  <a:schemeClr val="tx1"/>
                </a:solidFill>
              </a:rPr>
              <a:t>que els infants i adolescents </a:t>
            </a:r>
            <a:r>
              <a:rPr lang="ca-ES" dirty="0" smtClean="0">
                <a:solidFill>
                  <a:schemeClr val="tx1"/>
                </a:solidFill>
              </a:rPr>
              <a:t>necessitaven </a:t>
            </a:r>
            <a:r>
              <a:rPr lang="ca-ES" dirty="0">
                <a:solidFill>
                  <a:schemeClr val="tx1"/>
                </a:solidFill>
              </a:rPr>
              <a:t>un suport i acompanyament per fer front a les matèries escolars</a:t>
            </a:r>
            <a:r>
              <a:rPr lang="ca-ES" dirty="0" smtClean="0">
                <a:solidFill>
                  <a:schemeClr val="tx1"/>
                </a:solidFill>
              </a:rPr>
              <a:t>. S’inicia realitzant l’atenció a la seu </a:t>
            </a:r>
            <a:r>
              <a:rPr lang="ca-ES" dirty="0" err="1" smtClean="0">
                <a:solidFill>
                  <a:schemeClr val="tx1"/>
                </a:solidFill>
              </a:rPr>
              <a:t>d’Invia</a:t>
            </a:r>
            <a:r>
              <a:rPr lang="ca-ES" dirty="0" smtClean="0">
                <a:solidFill>
                  <a:schemeClr val="tx1"/>
                </a:solidFill>
              </a:rPr>
              <a:t>. L’any 2017, s’inicia el projecte </a:t>
            </a:r>
            <a:r>
              <a:rPr lang="ca-ES" b="1" dirty="0" smtClean="0">
                <a:solidFill>
                  <a:schemeClr val="tx1"/>
                </a:solidFill>
              </a:rPr>
              <a:t>UBUNTU</a:t>
            </a:r>
            <a:r>
              <a:rPr lang="ca-ES" dirty="0" smtClean="0">
                <a:solidFill>
                  <a:schemeClr val="tx1"/>
                </a:solidFill>
              </a:rPr>
              <a:t> en què es realitza la intervenció en els centres escolars del barri del Poblenou de Barcelona.   </a:t>
            </a:r>
            <a:endParaRPr lang="ca-ES" dirty="0">
              <a:solidFill>
                <a:schemeClr val="tx1"/>
              </a:solidFill>
            </a:endParaRPr>
          </a:p>
        </p:txBody>
      </p:sp>
      <p:sp>
        <p:nvSpPr>
          <p:cNvPr id="6" name="Rectángulo redondeado 5"/>
          <p:cNvSpPr/>
          <p:nvPr/>
        </p:nvSpPr>
        <p:spPr>
          <a:xfrm>
            <a:off x="4271554" y="3030797"/>
            <a:ext cx="7489371" cy="9859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Prevenir el fracàs escolar </a:t>
            </a:r>
            <a:r>
              <a:rPr lang="ca-ES" dirty="0" smtClean="0">
                <a:solidFill>
                  <a:schemeClr val="tx1"/>
                </a:solidFill>
              </a:rPr>
              <a:t>en alumnes amb </a:t>
            </a:r>
            <a:r>
              <a:rPr lang="ca-ES" b="1" dirty="0" smtClean="0">
                <a:solidFill>
                  <a:schemeClr val="tx1"/>
                </a:solidFill>
              </a:rPr>
              <a:t>necessitats educatives </a:t>
            </a:r>
            <a:r>
              <a:rPr lang="ca-ES" dirty="0" smtClean="0">
                <a:solidFill>
                  <a:schemeClr val="tx1"/>
                </a:solidFill>
              </a:rPr>
              <a:t>derivades de </a:t>
            </a:r>
            <a:r>
              <a:rPr lang="ca-ES" b="1" dirty="0" smtClean="0">
                <a:solidFill>
                  <a:schemeClr val="tx1"/>
                </a:solidFill>
              </a:rPr>
              <a:t>trastorns d’aprenentatge, risc d’exclusió social o han viscut processos migratoris. Acompanyament </a:t>
            </a:r>
            <a:r>
              <a:rPr lang="ca-ES" dirty="0" smtClean="0">
                <a:solidFill>
                  <a:schemeClr val="tx1"/>
                </a:solidFill>
              </a:rPr>
              <a:t>a les seves </a:t>
            </a:r>
            <a:r>
              <a:rPr lang="ca-ES" b="1" dirty="0" smtClean="0">
                <a:solidFill>
                  <a:schemeClr val="tx1"/>
                </a:solidFill>
              </a:rPr>
              <a:t>famílies.</a:t>
            </a:r>
            <a:endParaRPr lang="ca-ES" b="1" dirty="0">
              <a:solidFill>
                <a:schemeClr val="tx1"/>
              </a:solidFill>
            </a:endParaRPr>
          </a:p>
        </p:txBody>
      </p:sp>
      <p:sp>
        <p:nvSpPr>
          <p:cNvPr id="4" name="Rectángulo redondeado 3"/>
          <p:cNvSpPr/>
          <p:nvPr/>
        </p:nvSpPr>
        <p:spPr>
          <a:xfrm>
            <a:off x="691551" y="3015284"/>
            <a:ext cx="2743980" cy="985974"/>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OBJECTIU</a:t>
            </a:r>
            <a:endParaRPr lang="ca-ES" b="1" dirty="0">
              <a:solidFill>
                <a:schemeClr val="tx1"/>
              </a:solidFill>
            </a:endParaRPr>
          </a:p>
        </p:txBody>
      </p:sp>
      <p:sp>
        <p:nvSpPr>
          <p:cNvPr id="8" name="Rectángulo redondeado 7"/>
          <p:cNvSpPr/>
          <p:nvPr/>
        </p:nvSpPr>
        <p:spPr>
          <a:xfrm>
            <a:off x="691551" y="4288639"/>
            <a:ext cx="2743980" cy="985974"/>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PROFESSIONALS</a:t>
            </a:r>
            <a:endParaRPr lang="ca-ES" b="1" dirty="0">
              <a:solidFill>
                <a:schemeClr val="tx1"/>
              </a:solidFill>
            </a:endParaRPr>
          </a:p>
        </p:txBody>
      </p:sp>
      <p:sp>
        <p:nvSpPr>
          <p:cNvPr id="9" name="Rectángulo redondeado 8"/>
          <p:cNvSpPr/>
          <p:nvPr/>
        </p:nvSpPr>
        <p:spPr>
          <a:xfrm>
            <a:off x="4271554" y="4288639"/>
            <a:ext cx="7489371" cy="9859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solidFill>
                  <a:schemeClr val="tx1"/>
                </a:solidFill>
              </a:rPr>
              <a:t>Professionals formats en els àmbits de la psicologia, psicopedagogia, magisteri i amb experiència en l’atenció amb famílies amb risc d’exclusió social. Suport d’equip de voluntaris. </a:t>
            </a:r>
            <a:endParaRPr lang="ca-ES" dirty="0">
              <a:solidFill>
                <a:schemeClr val="tx1"/>
              </a:solidFill>
            </a:endParaRPr>
          </a:p>
        </p:txBody>
      </p:sp>
      <p:sp>
        <p:nvSpPr>
          <p:cNvPr id="10" name="Rectángulo redondeado 9"/>
          <p:cNvSpPr/>
          <p:nvPr/>
        </p:nvSpPr>
        <p:spPr>
          <a:xfrm>
            <a:off x="691551" y="5473005"/>
            <a:ext cx="2743980" cy="985974"/>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ATENCIÓ A</a:t>
            </a:r>
            <a:endParaRPr lang="ca-ES" b="1" dirty="0">
              <a:solidFill>
                <a:schemeClr val="tx1"/>
              </a:solidFill>
            </a:endParaRPr>
          </a:p>
        </p:txBody>
      </p:sp>
      <p:sp>
        <p:nvSpPr>
          <p:cNvPr id="12" name="Rectángulo redondeado 11"/>
          <p:cNvSpPr/>
          <p:nvPr/>
        </p:nvSpPr>
        <p:spPr>
          <a:xfrm>
            <a:off x="4271554" y="5473005"/>
            <a:ext cx="7489371" cy="98597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Infants i adolescents entre els 6 i 18 anys </a:t>
            </a:r>
            <a:r>
              <a:rPr lang="ca-ES" dirty="0" smtClean="0">
                <a:solidFill>
                  <a:schemeClr val="tx1"/>
                </a:solidFill>
              </a:rPr>
              <a:t>que estiguin estudiant estudis obligatoris i </a:t>
            </a:r>
            <a:r>
              <a:rPr lang="ca-ES" b="1" dirty="0" smtClean="0">
                <a:solidFill>
                  <a:schemeClr val="tx1"/>
                </a:solidFill>
              </a:rPr>
              <a:t>acompanyament a les seves famílies. </a:t>
            </a:r>
            <a:endParaRPr lang="ca-ES" b="1" dirty="0">
              <a:solidFill>
                <a:schemeClr val="tx1"/>
              </a:solidFill>
            </a:endParaRPr>
          </a:p>
        </p:txBody>
      </p:sp>
    </p:spTree>
    <p:extLst>
      <p:ext uri="{BB962C8B-B14F-4D97-AF65-F5344CB8AC3E}">
        <p14:creationId xmlns:p14="http://schemas.microsoft.com/office/powerpoint/2010/main" val="2166062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4675413" y="1280161"/>
            <a:ext cx="2513215" cy="523220"/>
          </a:xfrm>
          <a:prstGeom prst="rect">
            <a:avLst/>
          </a:prstGeom>
          <a:noFill/>
        </p:spPr>
        <p:txBody>
          <a:bodyPr wrap="square" rtlCol="0">
            <a:spAutoFit/>
          </a:bodyPr>
          <a:lstStyle/>
          <a:p>
            <a:pPr algn="ctr"/>
            <a:r>
              <a:rPr lang="ca-ES" sz="2800" b="1" dirty="0" smtClean="0">
                <a:solidFill>
                  <a:srgbClr val="7030A0"/>
                </a:solidFill>
              </a:rPr>
              <a:t>COM ACTUEM?</a:t>
            </a:r>
            <a:endParaRPr lang="ca-ES" dirty="0"/>
          </a:p>
        </p:txBody>
      </p:sp>
      <p:sp>
        <p:nvSpPr>
          <p:cNvPr id="6" name="Rectángulo redondeado 5"/>
          <p:cNvSpPr/>
          <p:nvPr/>
        </p:nvSpPr>
        <p:spPr>
          <a:xfrm>
            <a:off x="4679175" y="2570191"/>
            <a:ext cx="2509453" cy="645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smtClean="0"/>
              <a:t>Deprivació</a:t>
            </a:r>
            <a:r>
              <a:rPr lang="ca-ES" dirty="0" smtClean="0"/>
              <a:t> emocional</a:t>
            </a:r>
            <a:endParaRPr lang="ca-ES" dirty="0"/>
          </a:p>
        </p:txBody>
      </p:sp>
      <p:sp>
        <p:nvSpPr>
          <p:cNvPr id="12" name="Rectángulo redondeado 11"/>
          <p:cNvSpPr/>
          <p:nvPr/>
        </p:nvSpPr>
        <p:spPr>
          <a:xfrm>
            <a:off x="1781694" y="4185338"/>
            <a:ext cx="2258290" cy="6534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Orientació a pares i/o mares</a:t>
            </a:r>
            <a:endParaRPr lang="ca-ES" dirty="0"/>
          </a:p>
        </p:txBody>
      </p:sp>
      <p:sp>
        <p:nvSpPr>
          <p:cNvPr id="13" name="Rectángulo redondeado 12"/>
          <p:cNvSpPr/>
          <p:nvPr/>
        </p:nvSpPr>
        <p:spPr>
          <a:xfrm>
            <a:off x="7824056" y="4134462"/>
            <a:ext cx="2258291" cy="7712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Acompanyament i/o teràpia infants i adolescents</a:t>
            </a:r>
            <a:endParaRPr lang="ca-ES" dirty="0"/>
          </a:p>
        </p:txBody>
      </p:sp>
      <p:sp>
        <p:nvSpPr>
          <p:cNvPr id="15" name="Rectángulo redondeado 14"/>
          <p:cNvSpPr/>
          <p:nvPr/>
        </p:nvSpPr>
        <p:spPr>
          <a:xfrm>
            <a:off x="4802874" y="4201380"/>
            <a:ext cx="2258292" cy="63742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Mediació i/o teràpia familiar</a:t>
            </a:r>
            <a:endParaRPr lang="ca-ES" dirty="0"/>
          </a:p>
        </p:txBody>
      </p:sp>
      <p:cxnSp>
        <p:nvCxnSpPr>
          <p:cNvPr id="16" name="Conector recto de flecha 15"/>
          <p:cNvCxnSpPr/>
          <p:nvPr/>
        </p:nvCxnSpPr>
        <p:spPr>
          <a:xfrm flipH="1">
            <a:off x="3567247" y="3389881"/>
            <a:ext cx="122197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5917293" y="3344752"/>
            <a:ext cx="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7045371" y="3389881"/>
            <a:ext cx="1175925" cy="749797"/>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7911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3" name="CuadroTexto 2"/>
          <p:cNvSpPr txBox="1"/>
          <p:nvPr/>
        </p:nvSpPr>
        <p:spPr>
          <a:xfrm>
            <a:off x="4675413" y="1280161"/>
            <a:ext cx="2513215" cy="523220"/>
          </a:xfrm>
          <a:prstGeom prst="rect">
            <a:avLst/>
          </a:prstGeom>
          <a:noFill/>
        </p:spPr>
        <p:txBody>
          <a:bodyPr wrap="square" rtlCol="0">
            <a:spAutoFit/>
          </a:bodyPr>
          <a:lstStyle/>
          <a:p>
            <a:pPr algn="ctr"/>
            <a:r>
              <a:rPr lang="ca-ES" sz="2800" b="1" dirty="0" smtClean="0">
                <a:solidFill>
                  <a:srgbClr val="7030A0"/>
                </a:solidFill>
              </a:rPr>
              <a:t>COM ACTUEM?</a:t>
            </a:r>
            <a:endParaRPr lang="ca-ES" dirty="0"/>
          </a:p>
        </p:txBody>
      </p:sp>
      <p:sp>
        <p:nvSpPr>
          <p:cNvPr id="8" name="Rectángulo redondeado 7"/>
          <p:cNvSpPr/>
          <p:nvPr/>
        </p:nvSpPr>
        <p:spPr>
          <a:xfrm>
            <a:off x="4675413" y="2553867"/>
            <a:ext cx="2540527" cy="645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Situacions negligents</a:t>
            </a:r>
            <a:endParaRPr lang="ca-ES" dirty="0"/>
          </a:p>
        </p:txBody>
      </p:sp>
      <p:sp>
        <p:nvSpPr>
          <p:cNvPr id="12" name="Rectángulo redondeado 11"/>
          <p:cNvSpPr/>
          <p:nvPr/>
        </p:nvSpPr>
        <p:spPr>
          <a:xfrm>
            <a:off x="2248193" y="4173457"/>
            <a:ext cx="2258290" cy="6534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Orientació a pares i/o mares</a:t>
            </a:r>
            <a:endParaRPr lang="ca-ES" dirty="0"/>
          </a:p>
        </p:txBody>
      </p:sp>
      <p:sp>
        <p:nvSpPr>
          <p:cNvPr id="13" name="Rectángulo redondeado 12"/>
          <p:cNvSpPr/>
          <p:nvPr/>
        </p:nvSpPr>
        <p:spPr>
          <a:xfrm>
            <a:off x="7346569" y="4173457"/>
            <a:ext cx="2869773" cy="6534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Acompanyament i/o teràpia infants i adolescents</a:t>
            </a:r>
            <a:endParaRPr lang="ca-ES" dirty="0"/>
          </a:p>
        </p:txBody>
      </p:sp>
      <p:cxnSp>
        <p:nvCxnSpPr>
          <p:cNvPr id="16" name="Conector recto de flecha 15"/>
          <p:cNvCxnSpPr/>
          <p:nvPr/>
        </p:nvCxnSpPr>
        <p:spPr>
          <a:xfrm flipH="1">
            <a:off x="3667000" y="3332012"/>
            <a:ext cx="122197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7021579" y="3332012"/>
            <a:ext cx="881943" cy="789710"/>
          </a:xfrm>
          <a:prstGeom prst="straightConnector1">
            <a:avLst/>
          </a:prstGeom>
          <a:ln w="63500">
            <a:gradFill>
              <a:gsLst>
                <a:gs pos="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520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4675413" y="1280161"/>
            <a:ext cx="2513215" cy="523220"/>
          </a:xfrm>
          <a:prstGeom prst="rect">
            <a:avLst/>
          </a:prstGeom>
          <a:noFill/>
        </p:spPr>
        <p:txBody>
          <a:bodyPr wrap="square" rtlCol="0">
            <a:spAutoFit/>
          </a:bodyPr>
          <a:lstStyle/>
          <a:p>
            <a:pPr algn="ctr"/>
            <a:r>
              <a:rPr lang="ca-ES" sz="2800" b="1" dirty="0" smtClean="0">
                <a:solidFill>
                  <a:srgbClr val="7030A0"/>
                </a:solidFill>
              </a:rPr>
              <a:t>COM ACTUEM?</a:t>
            </a:r>
            <a:endParaRPr lang="ca-ES" dirty="0"/>
          </a:p>
        </p:txBody>
      </p:sp>
      <p:sp>
        <p:nvSpPr>
          <p:cNvPr id="5" name="Rectángulo redondeado 4"/>
          <p:cNvSpPr/>
          <p:nvPr/>
        </p:nvSpPr>
        <p:spPr>
          <a:xfrm>
            <a:off x="4675413" y="2553867"/>
            <a:ext cx="2540527" cy="645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Situacions negligents</a:t>
            </a:r>
            <a:endParaRPr lang="ca-ES" dirty="0"/>
          </a:p>
        </p:txBody>
      </p:sp>
      <p:sp>
        <p:nvSpPr>
          <p:cNvPr id="6" name="Rectángulo redondeado 5"/>
          <p:cNvSpPr/>
          <p:nvPr/>
        </p:nvSpPr>
        <p:spPr>
          <a:xfrm>
            <a:off x="1264821" y="2548757"/>
            <a:ext cx="2540527" cy="6558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t>Conflictes entre la parella parental</a:t>
            </a:r>
            <a:endParaRPr lang="ca-ES" dirty="0"/>
          </a:p>
        </p:txBody>
      </p:sp>
      <p:sp>
        <p:nvSpPr>
          <p:cNvPr id="7" name="Rectángulo redondeado 6"/>
          <p:cNvSpPr/>
          <p:nvPr/>
        </p:nvSpPr>
        <p:spPr>
          <a:xfrm>
            <a:off x="8212084" y="2553867"/>
            <a:ext cx="2509453" cy="6456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smtClean="0"/>
              <a:t>Deprivació</a:t>
            </a:r>
            <a:r>
              <a:rPr lang="ca-ES" dirty="0" smtClean="0"/>
              <a:t> emocional</a:t>
            </a:r>
            <a:endParaRPr lang="ca-ES" dirty="0"/>
          </a:p>
        </p:txBody>
      </p:sp>
      <p:sp>
        <p:nvSpPr>
          <p:cNvPr id="8" name="Rectángulo redondeado 7"/>
          <p:cNvSpPr/>
          <p:nvPr/>
        </p:nvSpPr>
        <p:spPr>
          <a:xfrm>
            <a:off x="2248192" y="4173457"/>
            <a:ext cx="7286505" cy="65346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a-ES" dirty="0" smtClean="0"/>
              <a:t>Rescatant i potenciant les capacitats pròpies de la família</a:t>
            </a:r>
            <a:endParaRPr lang="ca-ES" dirty="0"/>
          </a:p>
        </p:txBody>
      </p:sp>
      <p:cxnSp>
        <p:nvCxnSpPr>
          <p:cNvPr id="9" name="Conector recto de flecha 8"/>
          <p:cNvCxnSpPr/>
          <p:nvPr/>
        </p:nvCxnSpPr>
        <p:spPr>
          <a:xfrm flipH="1">
            <a:off x="8212084" y="3328984"/>
            <a:ext cx="122197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recto de flecha 9"/>
          <p:cNvCxnSpPr/>
          <p:nvPr/>
        </p:nvCxnSpPr>
        <p:spPr>
          <a:xfrm>
            <a:off x="2248192" y="3291611"/>
            <a:ext cx="1195946" cy="827083"/>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5960022" y="3291611"/>
            <a:ext cx="1" cy="789710"/>
          </a:xfrm>
          <a:prstGeom prst="straightConnector1">
            <a:avLst/>
          </a:prstGeom>
          <a:ln w="1270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424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70162" y="1025236"/>
            <a:ext cx="6064631" cy="523220"/>
          </a:xfrm>
          <a:prstGeom prst="rect">
            <a:avLst/>
          </a:prstGeom>
          <a:noFill/>
        </p:spPr>
        <p:txBody>
          <a:bodyPr wrap="square" rtlCol="0">
            <a:spAutoFit/>
          </a:bodyPr>
          <a:lstStyle/>
          <a:p>
            <a:pPr algn="ctr"/>
            <a:r>
              <a:rPr lang="ca-ES" sz="2800" b="1" dirty="0" smtClean="0">
                <a:solidFill>
                  <a:srgbClr val="7030A0"/>
                </a:solidFill>
              </a:rPr>
              <a:t>LES CAPACITATS DE LES FAMÍLIES</a:t>
            </a:r>
            <a:endParaRPr lang="ca-ES" dirty="0"/>
          </a:p>
        </p:txBody>
      </p:sp>
      <p:graphicFrame>
        <p:nvGraphicFramePr>
          <p:cNvPr id="5" name="Diagrama 4"/>
          <p:cNvGraphicFramePr/>
          <p:nvPr>
            <p:extLst>
              <p:ext uri="{D42A27DB-BD31-4B8C-83A1-F6EECF244321}">
                <p14:modId xmlns:p14="http://schemas.microsoft.com/office/powerpoint/2010/main" val="2410820383"/>
              </p:ext>
            </p:extLst>
          </p:nvPr>
        </p:nvGraphicFramePr>
        <p:xfrm>
          <a:off x="674518" y="1286846"/>
          <a:ext cx="10920549" cy="5320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485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691551" y="1596044"/>
            <a:ext cx="4364182" cy="523220"/>
          </a:xfrm>
          <a:prstGeom prst="rect">
            <a:avLst/>
          </a:prstGeom>
          <a:noFill/>
        </p:spPr>
        <p:txBody>
          <a:bodyPr wrap="square" rtlCol="0">
            <a:spAutoFit/>
          </a:bodyPr>
          <a:lstStyle/>
          <a:p>
            <a:r>
              <a:rPr lang="ca-ES" sz="2800" b="1" dirty="0" smtClean="0">
                <a:solidFill>
                  <a:srgbClr val="7030A0"/>
                </a:solidFill>
              </a:rPr>
              <a:t>REPTES FORMATIUS:</a:t>
            </a:r>
            <a:endParaRPr lang="ca-ES" dirty="0"/>
          </a:p>
        </p:txBody>
      </p:sp>
      <p:sp>
        <p:nvSpPr>
          <p:cNvPr id="5" name="CuadroTexto 4"/>
          <p:cNvSpPr txBox="1"/>
          <p:nvPr/>
        </p:nvSpPr>
        <p:spPr>
          <a:xfrm>
            <a:off x="583484" y="2319251"/>
            <a:ext cx="6232951"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ü"/>
            </a:pPr>
            <a:r>
              <a:rPr lang="ca-ES" sz="2000" dirty="0" smtClean="0"/>
              <a:t>Infància en risc (detecció d’indicadors de risc)</a:t>
            </a:r>
          </a:p>
          <a:p>
            <a:pPr marL="285750" indent="-285750">
              <a:lnSpc>
                <a:spcPct val="150000"/>
              </a:lnSpc>
              <a:buFont typeface="Wingdings" panose="05000000000000000000" pitchFamily="2" charset="2"/>
              <a:buChar char="ü"/>
            </a:pPr>
            <a:r>
              <a:rPr lang="ca-ES" sz="2000" dirty="0" smtClean="0"/>
              <a:t>Violència de gènere i l’impacte que té en els fills i filles</a:t>
            </a:r>
          </a:p>
          <a:p>
            <a:pPr marL="285750" indent="-285750">
              <a:lnSpc>
                <a:spcPct val="150000"/>
              </a:lnSpc>
              <a:buFont typeface="Wingdings" panose="05000000000000000000" pitchFamily="2" charset="2"/>
              <a:buChar char="ü"/>
            </a:pPr>
            <a:r>
              <a:rPr lang="ca-ES" sz="2000" dirty="0" smtClean="0"/>
              <a:t>Cicle de la violència </a:t>
            </a:r>
            <a:r>
              <a:rPr lang="ca-ES" sz="2000" dirty="0" err="1" smtClean="0"/>
              <a:t>intergeneracional</a:t>
            </a:r>
            <a:endParaRPr lang="ca-ES" sz="2000" dirty="0" smtClean="0"/>
          </a:p>
          <a:p>
            <a:pPr marL="285750" indent="-285750">
              <a:lnSpc>
                <a:spcPct val="150000"/>
              </a:lnSpc>
              <a:buFont typeface="Wingdings" panose="05000000000000000000" pitchFamily="2" charset="2"/>
              <a:buChar char="ü"/>
            </a:pPr>
            <a:r>
              <a:rPr lang="ca-ES" sz="2000" dirty="0"/>
              <a:t>T</a:t>
            </a:r>
            <a:r>
              <a:rPr lang="ca-ES" sz="2000" dirty="0" smtClean="0"/>
              <a:t>riangulació dels infants i/o adolescents </a:t>
            </a:r>
            <a:endParaRPr lang="ca-ES" sz="2000" dirty="0" smtClean="0"/>
          </a:p>
          <a:p>
            <a:pPr marL="285750" indent="-285750">
              <a:lnSpc>
                <a:spcPct val="150000"/>
              </a:lnSpc>
              <a:buFont typeface="Wingdings" panose="05000000000000000000" pitchFamily="2" charset="2"/>
              <a:buChar char="ü"/>
            </a:pPr>
            <a:r>
              <a:rPr lang="ca-ES" sz="2000" dirty="0" smtClean="0"/>
              <a:t>Teràpia sistèmica</a:t>
            </a:r>
          </a:p>
          <a:p>
            <a:pPr marL="285750" indent="-285750">
              <a:lnSpc>
                <a:spcPct val="150000"/>
              </a:lnSpc>
              <a:buFont typeface="Wingdings" panose="05000000000000000000" pitchFamily="2" charset="2"/>
              <a:buChar char="ü"/>
            </a:pPr>
            <a:r>
              <a:rPr lang="ca-ES" sz="2000" dirty="0" smtClean="0"/>
              <a:t>Mediació transformadora i model ecosistèmic</a:t>
            </a:r>
          </a:p>
          <a:p>
            <a:pPr marL="285750" indent="-285750">
              <a:lnSpc>
                <a:spcPct val="150000"/>
              </a:lnSpc>
              <a:buFont typeface="Wingdings" panose="05000000000000000000" pitchFamily="2" charset="2"/>
              <a:buChar char="ü"/>
            </a:pPr>
            <a:r>
              <a:rPr lang="ca-ES" sz="2000" dirty="0" smtClean="0"/>
              <a:t>Vincle </a:t>
            </a:r>
            <a:r>
              <a:rPr lang="ca-ES" sz="2000" dirty="0" smtClean="0"/>
              <a:t>terapèutic</a:t>
            </a:r>
          </a:p>
          <a:p>
            <a:pPr marL="285750" indent="-285750">
              <a:lnSpc>
                <a:spcPct val="150000"/>
              </a:lnSpc>
              <a:buFont typeface="Wingdings" panose="05000000000000000000" pitchFamily="2" charset="2"/>
              <a:buChar char="ü"/>
            </a:pPr>
            <a:r>
              <a:rPr lang="ca-ES" sz="2000" dirty="0" smtClean="0"/>
              <a:t>Avaluació de processos</a:t>
            </a:r>
            <a:endParaRPr lang="ca-ES" sz="20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182" y="3092335"/>
            <a:ext cx="4483607" cy="3341715"/>
          </a:xfrm>
          <a:prstGeom prst="rect">
            <a:avLst/>
          </a:prstGeom>
        </p:spPr>
      </p:pic>
    </p:spTree>
    <p:extLst>
      <p:ext uri="{BB962C8B-B14F-4D97-AF65-F5344CB8AC3E}">
        <p14:creationId xmlns:p14="http://schemas.microsoft.com/office/powerpoint/2010/main" val="176482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CuadroTexto 3"/>
          <p:cNvSpPr txBox="1"/>
          <p:nvPr/>
        </p:nvSpPr>
        <p:spPr>
          <a:xfrm>
            <a:off x="0" y="1025236"/>
            <a:ext cx="6064631" cy="523220"/>
          </a:xfrm>
          <a:prstGeom prst="rect">
            <a:avLst/>
          </a:prstGeom>
          <a:noFill/>
        </p:spPr>
        <p:txBody>
          <a:bodyPr wrap="square" rtlCol="0">
            <a:spAutoFit/>
          </a:bodyPr>
          <a:lstStyle/>
          <a:p>
            <a:pPr algn="ctr"/>
            <a:r>
              <a:rPr lang="ca-ES" sz="2800" b="1" dirty="0" smtClean="0">
                <a:solidFill>
                  <a:srgbClr val="7030A0"/>
                </a:solidFill>
              </a:rPr>
              <a:t>BIBLIOGRAFIA DE REFERÈNCIA</a:t>
            </a:r>
            <a:endParaRPr lang="ca-ES" dirty="0"/>
          </a:p>
        </p:txBody>
      </p:sp>
      <p:sp>
        <p:nvSpPr>
          <p:cNvPr id="5" name="CuadroTexto 4"/>
          <p:cNvSpPr txBox="1"/>
          <p:nvPr/>
        </p:nvSpPr>
        <p:spPr>
          <a:xfrm>
            <a:off x="449810" y="1548456"/>
            <a:ext cx="10855234" cy="5078313"/>
          </a:xfrm>
          <a:prstGeom prst="rect">
            <a:avLst/>
          </a:prstGeom>
          <a:noFill/>
        </p:spPr>
        <p:txBody>
          <a:bodyPr wrap="square" rtlCol="0">
            <a:spAutoFit/>
          </a:bodyPr>
          <a:lstStyle/>
          <a:p>
            <a:r>
              <a:rPr lang="es-ES" dirty="0" err="1" smtClean="0"/>
              <a:t>Alusoos</a:t>
            </a:r>
            <a:r>
              <a:rPr lang="es-ES" dirty="0" smtClean="0"/>
              <a:t>, G. (2010) </a:t>
            </a:r>
            <a:r>
              <a:rPr lang="es-ES" i="1" dirty="0" smtClean="0"/>
              <a:t>Activar les </a:t>
            </a:r>
            <a:r>
              <a:rPr lang="es-ES" i="1" dirty="0" err="1" smtClean="0"/>
              <a:t>capacitats</a:t>
            </a:r>
            <a:r>
              <a:rPr lang="es-ES" i="1" dirty="0" smtClean="0"/>
              <a:t> de la </a:t>
            </a:r>
            <a:r>
              <a:rPr lang="es-ES" i="1" dirty="0" err="1" smtClean="0"/>
              <a:t>família</a:t>
            </a:r>
            <a:r>
              <a:rPr lang="es-ES" i="1" dirty="0" smtClean="0"/>
              <a:t>. </a:t>
            </a:r>
            <a:r>
              <a:rPr lang="es-ES" dirty="0" smtClean="0"/>
              <a:t>Educar, núm. 45, </a:t>
            </a:r>
            <a:r>
              <a:rPr lang="es-ES" dirty="0" err="1" smtClean="0"/>
              <a:t>pp</a:t>
            </a:r>
            <a:r>
              <a:rPr lang="es-ES" dirty="0" smtClean="0"/>
              <a:t> 9-20. Barcelona: </a:t>
            </a:r>
            <a:r>
              <a:rPr lang="es-ES" dirty="0" err="1" smtClean="0"/>
              <a:t>Universitat</a:t>
            </a:r>
            <a:r>
              <a:rPr lang="es-ES" dirty="0" smtClean="0"/>
              <a:t> </a:t>
            </a:r>
            <a:r>
              <a:rPr lang="es-ES" dirty="0" err="1" smtClean="0"/>
              <a:t>Autònoma</a:t>
            </a:r>
            <a:r>
              <a:rPr lang="es-ES" dirty="0" smtClean="0"/>
              <a:t> de Barcelona</a:t>
            </a:r>
          </a:p>
          <a:p>
            <a:endParaRPr lang="es-ES" dirty="0" smtClean="0"/>
          </a:p>
          <a:p>
            <a:r>
              <a:rPr lang="es-ES" dirty="0" smtClean="0"/>
              <a:t>Aroca-</a:t>
            </a:r>
            <a:r>
              <a:rPr lang="es-ES" dirty="0" err="1" smtClean="0"/>
              <a:t>Montolío</a:t>
            </a:r>
            <a:r>
              <a:rPr lang="es-ES" dirty="0" smtClean="0"/>
              <a:t>, C.; Lorenzo-</a:t>
            </a:r>
            <a:r>
              <a:rPr lang="es-ES" dirty="0" err="1" smtClean="0"/>
              <a:t>Moledo</a:t>
            </a:r>
            <a:r>
              <a:rPr lang="es-ES" dirty="0" smtClean="0"/>
              <a:t>, M.; Miró-Pérez, C. (2014) </a:t>
            </a:r>
            <a:r>
              <a:rPr lang="es-ES" i="1" dirty="0" smtClean="0"/>
              <a:t>La violencia filio-parental: un análisis de sus claves</a:t>
            </a:r>
            <a:r>
              <a:rPr lang="es-ES" dirty="0" smtClean="0"/>
              <a:t>. Anales de Psicología, vol. 30, nº 1, </a:t>
            </a:r>
            <a:r>
              <a:rPr lang="es-ES" dirty="0" err="1" smtClean="0"/>
              <a:t>pp</a:t>
            </a:r>
            <a:r>
              <a:rPr lang="es-ES" dirty="0" smtClean="0"/>
              <a:t> 157-170. Murcia: Universidad de Murcia</a:t>
            </a:r>
          </a:p>
          <a:p>
            <a:endParaRPr lang="es-ES" dirty="0"/>
          </a:p>
          <a:p>
            <a:r>
              <a:rPr lang="es-ES" dirty="0" smtClean="0"/>
              <a:t>Gobierno de Canarias. (2012</a:t>
            </a:r>
            <a:r>
              <a:rPr lang="es-ES" dirty="0"/>
              <a:t>). Guía de intervención con menores víctimas de violencia de género.</a:t>
            </a:r>
            <a:endParaRPr lang="es-ES" dirty="0" smtClean="0"/>
          </a:p>
          <a:p>
            <a:endParaRPr lang="es-ES" dirty="0" smtClean="0"/>
          </a:p>
          <a:p>
            <a:r>
              <a:rPr lang="es-ES" dirty="0" smtClean="0"/>
              <a:t>Linares, J.L. (2002) </a:t>
            </a:r>
            <a:r>
              <a:rPr lang="es-ES" i="1" dirty="0" smtClean="0"/>
              <a:t>Del abuso y otros desmanes: El maltrato familiar, entre la terapia i el control</a:t>
            </a:r>
            <a:r>
              <a:rPr lang="es-ES" dirty="0" smtClean="0"/>
              <a:t>. Barcelona: Paidós</a:t>
            </a:r>
          </a:p>
          <a:p>
            <a:endParaRPr lang="es-ES" dirty="0" smtClean="0"/>
          </a:p>
          <a:p>
            <a:r>
              <a:rPr lang="es-ES" dirty="0" smtClean="0"/>
              <a:t>Linares, J.L. (2017) </a:t>
            </a:r>
            <a:r>
              <a:rPr lang="es-ES" i="1" dirty="0" smtClean="0"/>
              <a:t>La personalidad y sus trastornos desde una perspectiva sistémica. </a:t>
            </a:r>
            <a:r>
              <a:rPr lang="es-ES" dirty="0" smtClean="0"/>
              <a:t>Clínica y Salud, vol. 18, nº3, </a:t>
            </a:r>
            <a:r>
              <a:rPr lang="es-ES" dirty="0" err="1" smtClean="0"/>
              <a:t>pp</a:t>
            </a:r>
            <a:r>
              <a:rPr lang="es-ES" dirty="0" smtClean="0"/>
              <a:t> 381-399. Madrid: Colegio oficial de psicólogos. </a:t>
            </a:r>
          </a:p>
          <a:p>
            <a:endParaRPr lang="es-ES" dirty="0" smtClean="0"/>
          </a:p>
          <a:p>
            <a:r>
              <a:rPr lang="es-ES" dirty="0" smtClean="0"/>
              <a:t>Parkinson, L. (2005) </a:t>
            </a:r>
            <a:r>
              <a:rPr lang="es-ES" i="1" dirty="0" smtClean="0"/>
              <a:t>Mediación familiar. Teoría y práctica: Principios y estrategias operativas</a:t>
            </a:r>
            <a:r>
              <a:rPr lang="es-ES" dirty="0" smtClean="0"/>
              <a:t>. Barcelona: </a:t>
            </a:r>
            <a:r>
              <a:rPr lang="es-ES" dirty="0" err="1" smtClean="0"/>
              <a:t>Gedisa</a:t>
            </a:r>
            <a:r>
              <a:rPr lang="es-ES" dirty="0" smtClean="0"/>
              <a:t>, S.A.</a:t>
            </a:r>
          </a:p>
          <a:p>
            <a:endParaRPr lang="es-ES" dirty="0" smtClean="0"/>
          </a:p>
          <a:p>
            <a:r>
              <a:rPr lang="pt-BR" dirty="0" err="1"/>
              <a:t>Xarxa</a:t>
            </a:r>
            <a:r>
              <a:rPr lang="pt-BR" dirty="0"/>
              <a:t> </a:t>
            </a:r>
            <a:r>
              <a:rPr lang="pt-BR" dirty="0" err="1"/>
              <a:t>Comarcal</a:t>
            </a:r>
            <a:r>
              <a:rPr lang="pt-BR" dirty="0"/>
              <a:t> Infància i </a:t>
            </a:r>
            <a:r>
              <a:rPr lang="pt-BR" dirty="0" err="1"/>
              <a:t>Adolescència</a:t>
            </a:r>
            <a:r>
              <a:rPr lang="pt-BR" dirty="0"/>
              <a:t> </a:t>
            </a:r>
            <a:r>
              <a:rPr lang="pt-BR" dirty="0" err="1"/>
              <a:t>Garraf</a:t>
            </a:r>
            <a:r>
              <a:rPr lang="pt-BR" dirty="0"/>
              <a:t> </a:t>
            </a:r>
            <a:r>
              <a:rPr lang="es-ES" dirty="0"/>
              <a:t>(2014). </a:t>
            </a:r>
            <a:r>
              <a:rPr lang="es-ES" i="1" dirty="0" err="1" smtClean="0"/>
              <a:t>Protocol</a:t>
            </a:r>
            <a:r>
              <a:rPr lang="es-ES" i="1" dirty="0" smtClean="0"/>
              <a:t> per a </a:t>
            </a:r>
            <a:r>
              <a:rPr lang="es-ES" i="1" dirty="0" err="1" smtClean="0"/>
              <a:t>l’abordatge</a:t>
            </a:r>
            <a:r>
              <a:rPr lang="es-ES" i="1" dirty="0" smtClean="0"/>
              <a:t> de </a:t>
            </a:r>
            <a:r>
              <a:rPr lang="es-ES" i="1" dirty="0" err="1" smtClean="0"/>
              <a:t>situacions</a:t>
            </a:r>
            <a:r>
              <a:rPr lang="es-ES" i="1" dirty="0" smtClean="0"/>
              <a:t> de </a:t>
            </a:r>
            <a:r>
              <a:rPr lang="es-ES" i="1" dirty="0" err="1" smtClean="0"/>
              <a:t>risc</a:t>
            </a:r>
            <a:r>
              <a:rPr lang="es-ES" i="1" dirty="0" smtClean="0"/>
              <a:t> i/o </a:t>
            </a:r>
            <a:r>
              <a:rPr lang="es-ES" i="1" dirty="0" err="1" smtClean="0"/>
              <a:t>maltractaments</a:t>
            </a:r>
            <a:r>
              <a:rPr lang="es-ES" i="1" dirty="0" smtClean="0"/>
              <a:t> </a:t>
            </a:r>
            <a:r>
              <a:rPr lang="es-ES" i="1" dirty="0" err="1" smtClean="0"/>
              <a:t>greus</a:t>
            </a:r>
            <a:r>
              <a:rPr lang="es-ES" i="1" dirty="0" smtClean="0"/>
              <a:t> a la </a:t>
            </a:r>
            <a:r>
              <a:rPr lang="es-ES" i="1" dirty="0" err="1" smtClean="0"/>
              <a:t>infància</a:t>
            </a:r>
            <a:r>
              <a:rPr lang="es-ES" i="1" dirty="0" smtClean="0"/>
              <a:t> i </a:t>
            </a:r>
            <a:r>
              <a:rPr lang="es-ES" i="1" dirty="0" err="1" smtClean="0"/>
              <a:t>l’adolescencia</a:t>
            </a:r>
            <a:r>
              <a:rPr lang="es-ES" i="1" dirty="0" smtClean="0"/>
              <a:t>. </a:t>
            </a:r>
            <a:endParaRPr lang="es-ES" dirty="0"/>
          </a:p>
        </p:txBody>
      </p:sp>
    </p:spTree>
    <p:extLst>
      <p:ext uri="{BB962C8B-B14F-4D97-AF65-F5344CB8AC3E}">
        <p14:creationId xmlns:p14="http://schemas.microsoft.com/office/powerpoint/2010/main" val="4237226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1551" y="374275"/>
            <a:ext cx="7029091" cy="760844"/>
          </a:xfrm>
        </p:spPr>
        <p:txBody>
          <a:bodyPr/>
          <a:lstStyle/>
          <a:p>
            <a:r>
              <a:rPr lang="es-ES" b="1" dirty="0" smtClean="0"/>
              <a:t>ESPAI APRENDRE </a:t>
            </a:r>
            <a:r>
              <a:rPr lang="es-ES" b="1" dirty="0" err="1" smtClean="0"/>
              <a:t>Associació</a:t>
            </a:r>
            <a:r>
              <a:rPr lang="es-ES" b="1" dirty="0" smtClean="0"/>
              <a:t> </a:t>
            </a:r>
            <a:r>
              <a:rPr lang="es-ES" b="1" dirty="0" err="1" smtClean="0"/>
              <a:t>invia</a:t>
            </a:r>
            <a:endParaRPr lang="ca-ES" b="1" dirty="0"/>
          </a:p>
        </p:txBody>
      </p:sp>
      <p:sp>
        <p:nvSpPr>
          <p:cNvPr id="4" name="CuadroTexto 3"/>
          <p:cNvSpPr txBox="1"/>
          <p:nvPr/>
        </p:nvSpPr>
        <p:spPr>
          <a:xfrm flipH="1">
            <a:off x="691551" y="1135119"/>
            <a:ext cx="10611033" cy="369332"/>
          </a:xfrm>
          <a:prstGeom prst="rect">
            <a:avLst/>
          </a:prstGeom>
          <a:solidFill>
            <a:schemeClr val="accent4">
              <a:lumMod val="60000"/>
              <a:lumOff val="40000"/>
            </a:schemeClr>
          </a:solidFill>
        </p:spPr>
        <p:txBody>
          <a:bodyPr wrap="square" rtlCol="0">
            <a:spAutoFit/>
          </a:bodyPr>
          <a:lstStyle/>
          <a:p>
            <a:r>
              <a:rPr lang="es-ES" b="1" dirty="0" smtClean="0"/>
              <a:t>METODOLOGIA DE TREBALL: ATENCIÓ INTEGRAL A LES FAMÍLIES</a:t>
            </a:r>
            <a:endParaRPr lang="ca-ES" b="1" dirty="0"/>
          </a:p>
        </p:txBody>
      </p:sp>
      <p:sp>
        <p:nvSpPr>
          <p:cNvPr id="8" name="CuadroTexto 7"/>
          <p:cNvSpPr txBox="1"/>
          <p:nvPr/>
        </p:nvSpPr>
        <p:spPr>
          <a:xfrm flipH="1">
            <a:off x="7643411" y="1577376"/>
            <a:ext cx="4390418" cy="1754326"/>
          </a:xfrm>
          <a:prstGeom prst="rect">
            <a:avLst/>
          </a:prstGeom>
          <a:solidFill>
            <a:schemeClr val="accent3">
              <a:lumMod val="40000"/>
              <a:lumOff val="60000"/>
            </a:schemeClr>
          </a:solidFill>
        </p:spPr>
        <p:txBody>
          <a:bodyPr wrap="square" rtlCol="0">
            <a:spAutoFit/>
          </a:bodyPr>
          <a:lstStyle/>
          <a:p>
            <a:r>
              <a:rPr lang="ca-ES" b="1" dirty="0" smtClean="0"/>
              <a:t>Orientació </a:t>
            </a:r>
            <a:r>
              <a:rPr lang="ca-ES" b="1" dirty="0" err="1" smtClean="0"/>
              <a:t>psicoeducativa</a:t>
            </a:r>
            <a:r>
              <a:rPr lang="ca-ES" b="1" dirty="0" smtClean="0"/>
              <a:t> </a:t>
            </a:r>
            <a:r>
              <a:rPr lang="ca-ES" dirty="0" smtClean="0"/>
              <a:t>i oferir estratègies per a acompanyar als seus fills/es en els processos d’aprenentatge. </a:t>
            </a:r>
          </a:p>
          <a:p>
            <a:r>
              <a:rPr lang="ca-ES" b="1" dirty="0" smtClean="0"/>
              <a:t>Detectar necessitats i derivar</a:t>
            </a:r>
            <a:r>
              <a:rPr lang="ca-ES" dirty="0" smtClean="0"/>
              <a:t> a serveis per donar suport a aquestes (orientació laboral, atenció psicològica, etc.)</a:t>
            </a:r>
            <a:endParaRPr lang="ca-ES" dirty="0"/>
          </a:p>
        </p:txBody>
      </p:sp>
      <p:sp>
        <p:nvSpPr>
          <p:cNvPr id="9" name="Triángulo isósceles 8"/>
          <p:cNvSpPr/>
          <p:nvPr/>
        </p:nvSpPr>
        <p:spPr>
          <a:xfrm>
            <a:off x="2835722" y="1976610"/>
            <a:ext cx="6471010" cy="4139527"/>
          </a:xfrm>
          <a:prstGeom prst="triangle">
            <a:avLst/>
          </a:prstGeom>
          <a:solidFill>
            <a:srgbClr val="542C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5" name="CuadroTexto 4"/>
          <p:cNvSpPr txBox="1"/>
          <p:nvPr/>
        </p:nvSpPr>
        <p:spPr>
          <a:xfrm>
            <a:off x="5318677" y="3018642"/>
            <a:ext cx="1492151"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ES" b="1" dirty="0" smtClean="0">
                <a:ln w="0"/>
                <a:solidFill>
                  <a:schemeClr val="tx1"/>
                </a:solidFill>
                <a:effectLst>
                  <a:outerShdw blurRad="38100" dist="19050" dir="2700000" algn="tl" rotWithShape="0">
                    <a:schemeClr val="dk1">
                      <a:alpha val="40000"/>
                    </a:schemeClr>
                  </a:outerShdw>
                </a:effectLst>
              </a:rPr>
              <a:t>INFANT/</a:t>
            </a:r>
          </a:p>
          <a:p>
            <a:pPr algn="ctr"/>
            <a:r>
              <a:rPr lang="es-ES" b="1" dirty="0" smtClean="0">
                <a:ln w="0"/>
                <a:solidFill>
                  <a:schemeClr val="tx1"/>
                </a:solidFill>
                <a:effectLst>
                  <a:outerShdw blurRad="38100" dist="19050" dir="2700000" algn="tl" rotWithShape="0">
                    <a:schemeClr val="dk1">
                      <a:alpha val="40000"/>
                    </a:schemeClr>
                  </a:outerShdw>
                </a:effectLst>
              </a:rPr>
              <a:t>ADOLESCENT</a:t>
            </a:r>
            <a:endParaRPr lang="ca-ES" b="1" dirty="0">
              <a:ln w="0"/>
              <a:solidFill>
                <a:schemeClr val="tx1"/>
              </a:solidFill>
              <a:effectLst>
                <a:outerShdw blurRad="38100" dist="19050" dir="2700000" algn="tl" rotWithShape="0">
                  <a:schemeClr val="dk1">
                    <a:alpha val="40000"/>
                  </a:schemeClr>
                </a:outerShdw>
              </a:effectLst>
            </a:endParaRPr>
          </a:p>
        </p:txBody>
      </p:sp>
      <p:sp>
        <p:nvSpPr>
          <p:cNvPr id="6" name="CuadroTexto 5"/>
          <p:cNvSpPr txBox="1"/>
          <p:nvPr/>
        </p:nvSpPr>
        <p:spPr>
          <a:xfrm>
            <a:off x="260470" y="5483483"/>
            <a:ext cx="2402237"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ca-ES" b="1" dirty="0" smtClean="0">
                <a:ln w="0"/>
                <a:solidFill>
                  <a:schemeClr val="tx1"/>
                </a:solidFill>
                <a:effectLst>
                  <a:outerShdw blurRad="38100" dist="19050" dir="2700000" algn="tl" rotWithShape="0">
                    <a:schemeClr val="dk1">
                      <a:alpha val="40000"/>
                    </a:schemeClr>
                  </a:outerShdw>
                </a:effectLst>
              </a:rPr>
              <a:t>Altres serveis (Escola, Institut, SSAP, EAP, CSMIJ,…)</a:t>
            </a:r>
            <a:endParaRPr lang="ca-ES" b="1" dirty="0">
              <a:ln w="0"/>
              <a:solidFill>
                <a:schemeClr val="tx1"/>
              </a:solidFill>
              <a:effectLst>
                <a:outerShdw blurRad="38100" dist="19050" dir="2700000" algn="tl" rotWithShape="0">
                  <a:schemeClr val="dk1">
                    <a:alpha val="40000"/>
                  </a:schemeClr>
                </a:outerShdw>
              </a:effectLst>
            </a:endParaRPr>
          </a:p>
        </p:txBody>
      </p:sp>
      <p:sp>
        <p:nvSpPr>
          <p:cNvPr id="10" name="CuadroTexto 9"/>
          <p:cNvSpPr txBox="1"/>
          <p:nvPr/>
        </p:nvSpPr>
        <p:spPr>
          <a:xfrm>
            <a:off x="5448114" y="1560569"/>
            <a:ext cx="1153588" cy="36696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ES" b="1" dirty="0" smtClean="0">
                <a:ln w="0"/>
                <a:solidFill>
                  <a:schemeClr val="tx1"/>
                </a:solidFill>
                <a:effectLst>
                  <a:outerShdw blurRad="38100" dist="19050" dir="2700000" algn="tl" rotWithShape="0">
                    <a:schemeClr val="dk1">
                      <a:alpha val="40000"/>
                    </a:schemeClr>
                  </a:outerShdw>
                </a:effectLst>
              </a:rPr>
              <a:t>FAMÍLIES</a:t>
            </a:r>
            <a:endParaRPr lang="ca-ES" b="1" dirty="0">
              <a:ln w="0"/>
              <a:solidFill>
                <a:schemeClr val="tx1"/>
              </a:solidFill>
              <a:effectLst>
                <a:outerShdw blurRad="38100" dist="19050" dir="2700000" algn="tl" rotWithShape="0">
                  <a:schemeClr val="dk1">
                    <a:alpha val="40000"/>
                  </a:schemeClr>
                </a:outerShdw>
              </a:effectLst>
            </a:endParaRPr>
          </a:p>
        </p:txBody>
      </p:sp>
      <p:sp>
        <p:nvSpPr>
          <p:cNvPr id="7" name="CuadroTexto 6"/>
          <p:cNvSpPr txBox="1"/>
          <p:nvPr/>
        </p:nvSpPr>
        <p:spPr>
          <a:xfrm flipH="1">
            <a:off x="4051577" y="4643383"/>
            <a:ext cx="4039300" cy="646331"/>
          </a:xfrm>
          <a:prstGeom prst="rect">
            <a:avLst/>
          </a:prstGeom>
          <a:solidFill>
            <a:schemeClr val="accent3">
              <a:lumMod val="40000"/>
              <a:lumOff val="60000"/>
            </a:schemeClr>
          </a:solidFill>
        </p:spPr>
        <p:txBody>
          <a:bodyPr wrap="square" rtlCol="0">
            <a:spAutoFit/>
          </a:bodyPr>
          <a:lstStyle/>
          <a:p>
            <a:pPr algn="ctr"/>
            <a:r>
              <a:rPr lang="ca-ES" dirty="0" smtClean="0"/>
              <a:t>Acompanyament en les seves </a:t>
            </a:r>
            <a:r>
              <a:rPr lang="ca-ES" b="1" dirty="0" smtClean="0"/>
              <a:t>necessitats educatives </a:t>
            </a:r>
            <a:r>
              <a:rPr lang="ca-ES" dirty="0" smtClean="0"/>
              <a:t>(Reforç escolar)</a:t>
            </a:r>
            <a:r>
              <a:rPr lang="es-ES" dirty="0" smtClean="0"/>
              <a:t>.</a:t>
            </a:r>
          </a:p>
        </p:txBody>
      </p:sp>
      <p:sp>
        <p:nvSpPr>
          <p:cNvPr id="11" name="CuadroTexto 10"/>
          <p:cNvSpPr txBox="1"/>
          <p:nvPr/>
        </p:nvSpPr>
        <p:spPr>
          <a:xfrm>
            <a:off x="9479748" y="5760482"/>
            <a:ext cx="2299225"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s-ES" b="1" dirty="0" smtClean="0">
                <a:ln w="0"/>
                <a:solidFill>
                  <a:schemeClr val="tx1"/>
                </a:solidFill>
                <a:effectLst>
                  <a:outerShdw blurRad="38100" dist="19050" dir="2700000" algn="tl" rotWithShape="0">
                    <a:schemeClr val="dk1">
                      <a:alpha val="40000"/>
                    </a:schemeClr>
                  </a:outerShdw>
                </a:effectLst>
              </a:rPr>
              <a:t>ESPAI APRENDRE</a:t>
            </a:r>
            <a:endParaRPr lang="ca-ES" b="1" dirty="0">
              <a:ln w="0"/>
              <a:solidFill>
                <a:schemeClr val="tx1"/>
              </a:solidFill>
              <a:effectLst>
                <a:outerShdw blurRad="38100" dist="19050" dir="2700000" algn="tl" rotWithShape="0">
                  <a:schemeClr val="dk1">
                    <a:alpha val="40000"/>
                  </a:schemeClr>
                </a:outerShdw>
              </a:effectLst>
            </a:endParaRPr>
          </a:p>
        </p:txBody>
      </p:sp>
      <p:sp>
        <p:nvSpPr>
          <p:cNvPr id="12" name="Flecha derecha 11"/>
          <p:cNvSpPr/>
          <p:nvPr/>
        </p:nvSpPr>
        <p:spPr>
          <a:xfrm>
            <a:off x="6737232" y="1584803"/>
            <a:ext cx="770649" cy="649874"/>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3" name="Flecha abajo 12"/>
          <p:cNvSpPr/>
          <p:nvPr/>
        </p:nvSpPr>
        <p:spPr>
          <a:xfrm>
            <a:off x="5622950" y="3806015"/>
            <a:ext cx="748233" cy="78102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4" name="CuadroTexto 13"/>
          <p:cNvSpPr txBox="1"/>
          <p:nvPr/>
        </p:nvSpPr>
        <p:spPr>
          <a:xfrm flipH="1">
            <a:off x="166796" y="3018642"/>
            <a:ext cx="2729057" cy="1200329"/>
          </a:xfrm>
          <a:prstGeom prst="rect">
            <a:avLst/>
          </a:prstGeom>
          <a:solidFill>
            <a:schemeClr val="accent3">
              <a:lumMod val="40000"/>
              <a:lumOff val="60000"/>
            </a:schemeClr>
          </a:solidFill>
        </p:spPr>
        <p:txBody>
          <a:bodyPr wrap="square" rtlCol="0">
            <a:spAutoFit/>
          </a:bodyPr>
          <a:lstStyle/>
          <a:p>
            <a:r>
              <a:rPr lang="ca-ES" b="1" dirty="0" smtClean="0"/>
              <a:t>Treball en xarxa amb altres professionals </a:t>
            </a:r>
            <a:r>
              <a:rPr lang="ca-ES" dirty="0" smtClean="0"/>
              <a:t>que intervenen amb la família i l’alumna.</a:t>
            </a:r>
            <a:endParaRPr lang="ca-ES" b="1" dirty="0" smtClean="0"/>
          </a:p>
        </p:txBody>
      </p:sp>
      <p:sp>
        <p:nvSpPr>
          <p:cNvPr id="15" name="Flecha abajo 14"/>
          <p:cNvSpPr/>
          <p:nvPr/>
        </p:nvSpPr>
        <p:spPr>
          <a:xfrm rot="10800000">
            <a:off x="1067992" y="4386530"/>
            <a:ext cx="748233" cy="78102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3" name="Rectángulo redondeado 2"/>
          <p:cNvSpPr/>
          <p:nvPr/>
        </p:nvSpPr>
        <p:spPr>
          <a:xfrm>
            <a:off x="8927973" y="3803861"/>
            <a:ext cx="2857042" cy="122318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Pla de treball </a:t>
            </a:r>
            <a:r>
              <a:rPr lang="ca-ES" dirty="0" smtClean="0">
                <a:solidFill>
                  <a:schemeClr val="tx1"/>
                </a:solidFill>
              </a:rPr>
              <a:t>revisable i flexible. </a:t>
            </a:r>
          </a:p>
          <a:p>
            <a:pPr algn="ctr"/>
            <a:r>
              <a:rPr lang="ca-ES" b="1" dirty="0" smtClean="0">
                <a:solidFill>
                  <a:schemeClr val="tx1"/>
                </a:solidFill>
              </a:rPr>
              <a:t>Seguiments I/A </a:t>
            </a:r>
          </a:p>
          <a:p>
            <a:pPr algn="ctr"/>
            <a:r>
              <a:rPr lang="ca-ES" b="1" dirty="0" smtClean="0">
                <a:solidFill>
                  <a:schemeClr val="tx1"/>
                </a:solidFill>
              </a:rPr>
              <a:t>Seguiments família</a:t>
            </a:r>
            <a:endParaRPr lang="ca-ES" b="1" dirty="0">
              <a:solidFill>
                <a:schemeClr val="tx1"/>
              </a:solidFill>
            </a:endParaRPr>
          </a:p>
        </p:txBody>
      </p:sp>
      <p:sp>
        <p:nvSpPr>
          <p:cNvPr id="16" name="Flecha abajo 15"/>
          <p:cNvSpPr/>
          <p:nvPr/>
        </p:nvSpPr>
        <p:spPr>
          <a:xfrm rot="15445304">
            <a:off x="8254993" y="4622900"/>
            <a:ext cx="508862" cy="486672"/>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7" name="Flecha abajo 16"/>
          <p:cNvSpPr/>
          <p:nvPr/>
        </p:nvSpPr>
        <p:spPr>
          <a:xfrm>
            <a:off x="10005131" y="3255520"/>
            <a:ext cx="443433" cy="4429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Tree>
    <p:extLst>
      <p:ext uri="{BB962C8B-B14F-4D97-AF65-F5344CB8AC3E}">
        <p14:creationId xmlns:p14="http://schemas.microsoft.com/office/powerpoint/2010/main" val="2269285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0"/>
            <a:ext cx="7029091" cy="883355"/>
          </a:xfrm>
        </p:spPr>
        <p:txBody>
          <a:bodyPr/>
          <a:lstStyle/>
          <a:p>
            <a:r>
              <a:rPr lang="es-ES" b="1" dirty="0" smtClean="0"/>
              <a:t>ESPAI </a:t>
            </a:r>
            <a:r>
              <a:rPr lang="es-ES" b="1" dirty="0"/>
              <a:t>APRENDRE </a:t>
            </a:r>
            <a:r>
              <a:rPr lang="es-ES" b="1" dirty="0" err="1"/>
              <a:t>Associació</a:t>
            </a:r>
            <a:r>
              <a:rPr lang="es-ES" b="1" dirty="0"/>
              <a:t> </a:t>
            </a:r>
            <a:r>
              <a:rPr lang="es-ES" b="1" dirty="0" err="1"/>
              <a:t>invia</a:t>
            </a:r>
            <a:endParaRPr lang="ca-ES" b="1" dirty="0"/>
          </a:p>
        </p:txBody>
      </p:sp>
      <p:sp>
        <p:nvSpPr>
          <p:cNvPr id="5" name="CuadroTexto 4"/>
          <p:cNvSpPr txBox="1"/>
          <p:nvPr/>
        </p:nvSpPr>
        <p:spPr>
          <a:xfrm>
            <a:off x="691551" y="1238250"/>
            <a:ext cx="10527992" cy="646331"/>
          </a:xfrm>
          <a:prstGeom prst="rect">
            <a:avLst/>
          </a:prstGeom>
          <a:solidFill>
            <a:schemeClr val="accent4">
              <a:lumMod val="60000"/>
              <a:lumOff val="40000"/>
            </a:schemeClr>
          </a:solidFill>
        </p:spPr>
        <p:txBody>
          <a:bodyPr wrap="square" rtlCol="0">
            <a:spAutoFit/>
          </a:bodyPr>
          <a:lstStyle/>
          <a:p>
            <a:r>
              <a:rPr lang="ca-ES" b="1" dirty="0"/>
              <a:t>TREBALL EN XARXA AMB ALTRES </a:t>
            </a:r>
            <a:r>
              <a:rPr lang="ca-ES" b="1" dirty="0" smtClean="0"/>
              <a:t>PROFESSIONALS</a:t>
            </a:r>
            <a:r>
              <a:rPr lang="ca-ES" b="1" u="sng" dirty="0" smtClean="0"/>
              <a:t> </a:t>
            </a:r>
            <a:endParaRPr lang="ca-ES" dirty="0"/>
          </a:p>
          <a:p>
            <a:endParaRPr lang="ca-ES" dirty="0"/>
          </a:p>
        </p:txBody>
      </p:sp>
      <p:sp>
        <p:nvSpPr>
          <p:cNvPr id="3" name="Elipse 2"/>
          <p:cNvSpPr/>
          <p:nvPr/>
        </p:nvSpPr>
        <p:spPr>
          <a:xfrm>
            <a:off x="4806397" y="2222079"/>
            <a:ext cx="2241014" cy="2034627"/>
          </a:xfrm>
          <a:prstGeom prst="ellipse">
            <a:avLst/>
          </a:prstGeom>
          <a:solidFill>
            <a:srgbClr val="542C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smtClean="0">
                <a:solidFill>
                  <a:schemeClr val="bg1"/>
                </a:solidFill>
              </a:rPr>
              <a:t>ESPAI APRENDRE</a:t>
            </a:r>
            <a:endParaRPr lang="ca-ES" sz="2400" b="1" dirty="0">
              <a:solidFill>
                <a:schemeClr val="bg1"/>
              </a:solidFill>
            </a:endParaRPr>
          </a:p>
        </p:txBody>
      </p:sp>
      <p:sp>
        <p:nvSpPr>
          <p:cNvPr id="4" name="Rectángulo redondeado 3"/>
          <p:cNvSpPr/>
          <p:nvPr/>
        </p:nvSpPr>
        <p:spPr>
          <a:xfrm>
            <a:off x="691551" y="2127027"/>
            <a:ext cx="2842169" cy="330925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u="sng" dirty="0" smtClean="0">
                <a:solidFill>
                  <a:schemeClr val="tx1"/>
                </a:solidFill>
              </a:rPr>
              <a:t>DINS INVIA</a:t>
            </a:r>
          </a:p>
          <a:p>
            <a:pPr algn="ctr"/>
            <a:r>
              <a:rPr lang="ca-ES" sz="2400" b="1" dirty="0" smtClean="0">
                <a:solidFill>
                  <a:schemeClr val="tx1"/>
                </a:solidFill>
              </a:rPr>
              <a:t>Altres serveis del SAFI (Espai Psicologia i </a:t>
            </a:r>
          </a:p>
          <a:p>
            <a:pPr algn="ctr"/>
            <a:r>
              <a:rPr lang="ca-ES" sz="2400" b="1" dirty="0" smtClean="0">
                <a:solidFill>
                  <a:schemeClr val="tx1"/>
                </a:solidFill>
              </a:rPr>
              <a:t>SOMIA)</a:t>
            </a:r>
          </a:p>
          <a:p>
            <a:pPr algn="ctr"/>
            <a:r>
              <a:rPr lang="ca-ES" sz="2400" b="1" dirty="0" smtClean="0">
                <a:solidFill>
                  <a:schemeClr val="tx1"/>
                </a:solidFill>
              </a:rPr>
              <a:t>SIF (Inserció sociolaboral).</a:t>
            </a:r>
            <a:endParaRPr lang="ca-ES" sz="2400" b="1" dirty="0">
              <a:solidFill>
                <a:schemeClr val="tx1"/>
              </a:solidFill>
            </a:endParaRPr>
          </a:p>
        </p:txBody>
      </p:sp>
      <p:sp>
        <p:nvSpPr>
          <p:cNvPr id="6" name="Rectángulo redondeado 5"/>
          <p:cNvSpPr/>
          <p:nvPr/>
        </p:nvSpPr>
        <p:spPr>
          <a:xfrm>
            <a:off x="8359277" y="2102867"/>
            <a:ext cx="3253936" cy="350216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u="sng" dirty="0" smtClean="0">
                <a:solidFill>
                  <a:schemeClr val="tx1"/>
                </a:solidFill>
              </a:rPr>
              <a:t>FORA INVIA</a:t>
            </a:r>
            <a:endParaRPr lang="es-ES" sz="2800" b="1" u="sng" dirty="0">
              <a:solidFill>
                <a:schemeClr val="tx1"/>
              </a:solidFill>
            </a:endParaRPr>
          </a:p>
          <a:p>
            <a:pPr algn="ctr"/>
            <a:r>
              <a:rPr lang="es-ES" sz="2800" b="1" dirty="0" smtClean="0">
                <a:solidFill>
                  <a:schemeClr val="tx1"/>
                </a:solidFill>
              </a:rPr>
              <a:t>ESCOLA</a:t>
            </a:r>
          </a:p>
          <a:p>
            <a:pPr algn="ctr"/>
            <a:r>
              <a:rPr lang="es-ES" sz="2800" b="1" dirty="0" smtClean="0">
                <a:solidFill>
                  <a:schemeClr val="tx1"/>
                </a:solidFill>
              </a:rPr>
              <a:t>INSTITUT</a:t>
            </a:r>
          </a:p>
          <a:p>
            <a:pPr algn="ctr"/>
            <a:r>
              <a:rPr lang="es-ES" sz="2800" b="1" dirty="0" smtClean="0">
                <a:solidFill>
                  <a:schemeClr val="tx1"/>
                </a:solidFill>
              </a:rPr>
              <a:t>SSAP</a:t>
            </a:r>
          </a:p>
          <a:p>
            <a:pPr algn="ctr"/>
            <a:r>
              <a:rPr lang="es-ES" sz="2800" b="1" dirty="0" smtClean="0">
                <a:solidFill>
                  <a:schemeClr val="tx1"/>
                </a:solidFill>
              </a:rPr>
              <a:t>EAP </a:t>
            </a:r>
          </a:p>
          <a:p>
            <a:pPr algn="ctr"/>
            <a:r>
              <a:rPr lang="es-ES" sz="2800" b="1" dirty="0" smtClean="0">
                <a:solidFill>
                  <a:schemeClr val="tx1"/>
                </a:solidFill>
              </a:rPr>
              <a:t>CSMIJ</a:t>
            </a:r>
          </a:p>
          <a:p>
            <a:pPr algn="ctr"/>
            <a:r>
              <a:rPr lang="es-ES" sz="2800" b="1" dirty="0" smtClean="0">
                <a:solidFill>
                  <a:schemeClr val="tx1"/>
                </a:solidFill>
              </a:rPr>
              <a:t>(</a:t>
            </a:r>
            <a:r>
              <a:rPr lang="es-ES" sz="2800" b="1" dirty="0" err="1" smtClean="0">
                <a:solidFill>
                  <a:schemeClr val="tx1"/>
                </a:solidFill>
              </a:rPr>
              <a:t>Altres</a:t>
            </a:r>
            <a:r>
              <a:rPr lang="es-ES" sz="2800" b="1" dirty="0" smtClean="0">
                <a:solidFill>
                  <a:schemeClr val="tx1"/>
                </a:solidFill>
              </a:rPr>
              <a:t>)</a:t>
            </a:r>
            <a:endParaRPr lang="ca-ES" sz="2800" b="1" dirty="0">
              <a:solidFill>
                <a:schemeClr val="tx1"/>
              </a:solidFill>
            </a:endParaRPr>
          </a:p>
        </p:txBody>
      </p:sp>
      <p:sp>
        <p:nvSpPr>
          <p:cNvPr id="7" name="Flecha izquierda y derecha 6"/>
          <p:cNvSpPr/>
          <p:nvPr/>
        </p:nvSpPr>
        <p:spPr>
          <a:xfrm>
            <a:off x="7233081" y="2924587"/>
            <a:ext cx="940526" cy="535577"/>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8" name="Flecha izquierda y derecha 7"/>
          <p:cNvSpPr/>
          <p:nvPr/>
        </p:nvSpPr>
        <p:spPr>
          <a:xfrm>
            <a:off x="3680201" y="2924587"/>
            <a:ext cx="940526" cy="535577"/>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9" name="Rectángulo redondeado 8"/>
          <p:cNvSpPr/>
          <p:nvPr/>
        </p:nvSpPr>
        <p:spPr>
          <a:xfrm>
            <a:off x="1005840" y="5773783"/>
            <a:ext cx="9914709" cy="65314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smtClean="0">
                <a:solidFill>
                  <a:schemeClr val="tx1"/>
                </a:solidFill>
              </a:rPr>
              <a:t>Les </a:t>
            </a:r>
            <a:r>
              <a:rPr lang="ca-ES" b="1" dirty="0" smtClean="0">
                <a:solidFill>
                  <a:schemeClr val="tx1"/>
                </a:solidFill>
              </a:rPr>
              <a:t>derivacions</a:t>
            </a:r>
            <a:r>
              <a:rPr lang="ca-ES" dirty="0" smtClean="0">
                <a:solidFill>
                  <a:schemeClr val="tx1"/>
                </a:solidFill>
              </a:rPr>
              <a:t> poden ser directes (la pròpia família) o a través dels professionals amb els que treballem en xarxa. En cas que es detectin altres necessitats es deriva al servei al qual es puguin atendre.</a:t>
            </a:r>
            <a:endParaRPr lang="ca-ES" dirty="0">
              <a:solidFill>
                <a:schemeClr val="tx1"/>
              </a:solidFill>
            </a:endParaRPr>
          </a:p>
        </p:txBody>
      </p:sp>
    </p:spTree>
    <p:extLst>
      <p:ext uri="{BB962C8B-B14F-4D97-AF65-F5344CB8AC3E}">
        <p14:creationId xmlns:p14="http://schemas.microsoft.com/office/powerpoint/2010/main" val="156684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91551" y="269171"/>
            <a:ext cx="7029091" cy="762796"/>
          </a:xfrm>
        </p:spPr>
        <p:txBody>
          <a:bodyPr/>
          <a:lstStyle/>
          <a:p>
            <a:r>
              <a:rPr lang="es-ES" b="1" dirty="0" smtClean="0"/>
              <a:t>ESPAI APRENDRE </a:t>
            </a:r>
            <a:r>
              <a:rPr lang="es-ES" b="1" dirty="0" err="1" smtClean="0"/>
              <a:t>Associació</a:t>
            </a:r>
            <a:r>
              <a:rPr lang="es-ES" b="1" dirty="0" smtClean="0"/>
              <a:t> </a:t>
            </a:r>
            <a:r>
              <a:rPr lang="es-ES" b="1" dirty="0" err="1" smtClean="0"/>
              <a:t>Invia</a:t>
            </a:r>
            <a:endParaRPr lang="ca-ES" b="1" dirty="0"/>
          </a:p>
        </p:txBody>
      </p:sp>
      <p:sp>
        <p:nvSpPr>
          <p:cNvPr id="4" name="Rectángulo 3"/>
          <p:cNvSpPr/>
          <p:nvPr/>
        </p:nvSpPr>
        <p:spPr>
          <a:xfrm>
            <a:off x="691551" y="1031967"/>
            <a:ext cx="10908266" cy="1477328"/>
          </a:xfrm>
          <a:prstGeom prst="rect">
            <a:avLst/>
          </a:prstGeom>
        </p:spPr>
        <p:txBody>
          <a:bodyPr wrap="square">
            <a:spAutoFit/>
          </a:bodyPr>
          <a:lstStyle/>
          <a:p>
            <a:r>
              <a:rPr lang="ca-ES" b="1" dirty="0" smtClean="0"/>
              <a:t>Al llarg de la intervenció, es poden detectar necessitats en les Famílies i els infants/adolescent susceptibles de ser ateses des d’altres serveis del SAFI. Aquestes poden provenir tan a través de la demanda de la pròpia família, detecció pels professionals de l’Espai Aprendre, així com a través del treball en xarxa amb altres professionals. </a:t>
            </a:r>
          </a:p>
          <a:p>
            <a:endParaRPr lang="ca-ES" b="1" dirty="0" smtClean="0"/>
          </a:p>
          <a:p>
            <a:endParaRPr lang="ca-ES" b="1" dirty="0" smtClean="0"/>
          </a:p>
        </p:txBody>
      </p:sp>
      <p:sp>
        <p:nvSpPr>
          <p:cNvPr id="5" name="Rectángulo redondeado 4"/>
          <p:cNvSpPr/>
          <p:nvPr/>
        </p:nvSpPr>
        <p:spPr>
          <a:xfrm>
            <a:off x="691551" y="2162124"/>
            <a:ext cx="10581695" cy="694342"/>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a-ES" b="1" dirty="0">
                <a:solidFill>
                  <a:schemeClr val="tx1"/>
                </a:solidFill>
              </a:rPr>
              <a:t>Observacions en els infants/adolescents  i les seves </a:t>
            </a:r>
            <a:r>
              <a:rPr lang="ca-ES" b="1" dirty="0" smtClean="0">
                <a:solidFill>
                  <a:schemeClr val="tx1"/>
                </a:solidFill>
              </a:rPr>
              <a:t>famílies </a:t>
            </a:r>
            <a:r>
              <a:rPr lang="ca-ES" b="1" dirty="0">
                <a:solidFill>
                  <a:schemeClr val="tx1"/>
                </a:solidFill>
              </a:rPr>
              <a:t>que poden motivar una derivació als altres serveis del SAFI:</a:t>
            </a:r>
          </a:p>
        </p:txBody>
      </p:sp>
      <p:sp>
        <p:nvSpPr>
          <p:cNvPr id="6" name="Rectángulo redondeado 5"/>
          <p:cNvSpPr/>
          <p:nvPr/>
        </p:nvSpPr>
        <p:spPr>
          <a:xfrm>
            <a:off x="1463040" y="3043646"/>
            <a:ext cx="8621486" cy="4833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a:solidFill>
                  <a:schemeClr val="tx1"/>
                </a:solidFill>
              </a:rPr>
              <a:t>Relació de la família amb l’infant i/o adolescent</a:t>
            </a:r>
            <a:endParaRPr lang="ca-ES" dirty="0">
              <a:solidFill>
                <a:schemeClr val="tx1"/>
              </a:solidFill>
            </a:endParaRPr>
          </a:p>
        </p:txBody>
      </p:sp>
      <p:sp>
        <p:nvSpPr>
          <p:cNvPr id="7" name="Rectángulo redondeado 6"/>
          <p:cNvSpPr/>
          <p:nvPr/>
        </p:nvSpPr>
        <p:spPr>
          <a:xfrm>
            <a:off x="1463040" y="3639452"/>
            <a:ext cx="8621486" cy="4833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Aspectes físics de l’infant/adolescent</a:t>
            </a:r>
            <a:endParaRPr lang="ca-ES" dirty="0">
              <a:solidFill>
                <a:schemeClr val="tx1"/>
              </a:solidFill>
            </a:endParaRPr>
          </a:p>
        </p:txBody>
      </p:sp>
      <p:sp>
        <p:nvSpPr>
          <p:cNvPr id="8" name="Rectángulo redondeado 7"/>
          <p:cNvSpPr/>
          <p:nvPr/>
        </p:nvSpPr>
        <p:spPr>
          <a:xfrm>
            <a:off x="1463040" y="4235258"/>
            <a:ext cx="8621486" cy="4833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Aspectes conductuals i emocionals de l’infant/adolescent</a:t>
            </a:r>
            <a:endParaRPr lang="ca-ES" dirty="0">
              <a:solidFill>
                <a:schemeClr val="tx1"/>
              </a:solidFill>
            </a:endParaRPr>
          </a:p>
        </p:txBody>
      </p:sp>
      <p:sp>
        <p:nvSpPr>
          <p:cNvPr id="9" name="Rectángulo redondeado 8"/>
          <p:cNvSpPr/>
          <p:nvPr/>
        </p:nvSpPr>
        <p:spPr>
          <a:xfrm>
            <a:off x="1463040" y="4831064"/>
            <a:ext cx="8621486" cy="4833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Aspectes cognitius de l’infant/adolescent</a:t>
            </a:r>
            <a:endParaRPr lang="ca-ES" dirty="0">
              <a:solidFill>
                <a:schemeClr val="tx1"/>
              </a:solidFill>
            </a:endParaRPr>
          </a:p>
        </p:txBody>
      </p:sp>
      <p:sp>
        <p:nvSpPr>
          <p:cNvPr id="10" name="Rectángulo redondeado 9"/>
          <p:cNvSpPr/>
          <p:nvPr/>
        </p:nvSpPr>
        <p:spPr>
          <a:xfrm>
            <a:off x="1463040" y="5426870"/>
            <a:ext cx="8621486" cy="483325"/>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smtClean="0">
                <a:solidFill>
                  <a:schemeClr val="tx1"/>
                </a:solidFill>
              </a:rPr>
              <a:t>Socialització de l’infant/adolescent amb els iguals i els adults</a:t>
            </a:r>
            <a:endParaRPr lang="ca-ES" dirty="0">
              <a:solidFill>
                <a:schemeClr val="tx1"/>
              </a:solidFill>
            </a:endParaRPr>
          </a:p>
        </p:txBody>
      </p:sp>
    </p:spTree>
    <p:extLst>
      <p:ext uri="{BB962C8B-B14F-4D97-AF65-F5344CB8AC3E}">
        <p14:creationId xmlns:p14="http://schemas.microsoft.com/office/powerpoint/2010/main" val="1675551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ca-ES" b="1" dirty="0" smtClean="0"/>
              <a:t>ESPAI APRENDRE Associació </a:t>
            </a:r>
            <a:r>
              <a:rPr lang="ca-ES" b="1" dirty="0" err="1" smtClean="0"/>
              <a:t>Invia</a:t>
            </a:r>
            <a:endParaRPr lang="ca-ES" b="1" dirty="0"/>
          </a:p>
        </p:txBody>
      </p:sp>
      <p:sp>
        <p:nvSpPr>
          <p:cNvPr id="4" name="Rectángulo redondeado 3"/>
          <p:cNvSpPr/>
          <p:nvPr/>
        </p:nvSpPr>
        <p:spPr>
          <a:xfrm>
            <a:off x="691551" y="1071154"/>
            <a:ext cx="10647009" cy="640080"/>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dirty="0" smtClean="0">
                <a:solidFill>
                  <a:schemeClr val="tx1"/>
                </a:solidFill>
              </a:rPr>
              <a:t>Relació de la família amb l’infant i/o adolescent</a:t>
            </a:r>
            <a:endParaRPr lang="ca-ES" sz="2800" b="1" dirty="0">
              <a:solidFill>
                <a:schemeClr val="tx1"/>
              </a:solidFill>
            </a:endParaRPr>
          </a:p>
        </p:txBody>
      </p:sp>
      <p:sp>
        <p:nvSpPr>
          <p:cNvPr id="5" name="Rectángulo redondeado 4"/>
          <p:cNvSpPr/>
          <p:nvPr/>
        </p:nvSpPr>
        <p:spPr>
          <a:xfrm>
            <a:off x="953589" y="1815737"/>
            <a:ext cx="10136777" cy="414092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ca-ES" sz="2000" dirty="0">
                <a:solidFill>
                  <a:schemeClr val="tx1"/>
                </a:solidFill>
              </a:rPr>
              <a:t>La família manifesta una </a:t>
            </a:r>
            <a:r>
              <a:rPr lang="ca-ES" sz="2000" b="1" dirty="0">
                <a:solidFill>
                  <a:schemeClr val="tx1"/>
                </a:solidFill>
              </a:rPr>
              <a:t>imatge negativa de l’infant o adolescent.</a:t>
            </a:r>
            <a:endParaRPr lang="ca-ES" sz="2000" dirty="0">
              <a:solidFill>
                <a:schemeClr val="tx1"/>
              </a:solidFill>
            </a:endParaRPr>
          </a:p>
          <a:p>
            <a:pPr marL="285750" lvl="0" indent="-285750">
              <a:buFont typeface="Arial" panose="020B0604020202020204" pitchFamily="34" charset="0"/>
              <a:buChar char="•"/>
            </a:pPr>
            <a:r>
              <a:rPr lang="ca-ES" sz="2000" b="1" dirty="0">
                <a:solidFill>
                  <a:schemeClr val="tx1"/>
                </a:solidFill>
              </a:rPr>
              <a:t>No assistència </a:t>
            </a:r>
            <a:r>
              <a:rPr lang="ca-ES" sz="2000" dirty="0">
                <a:solidFill>
                  <a:schemeClr val="tx1"/>
                </a:solidFill>
              </a:rPr>
              <a:t>de la família a les </a:t>
            </a:r>
            <a:r>
              <a:rPr lang="ca-ES" sz="2000" b="1" dirty="0">
                <a:solidFill>
                  <a:schemeClr val="tx1"/>
                </a:solidFill>
              </a:rPr>
              <a:t>reunions </a:t>
            </a:r>
            <a:r>
              <a:rPr lang="ca-ES" sz="2000" dirty="0">
                <a:solidFill>
                  <a:schemeClr val="tx1"/>
                </a:solidFill>
              </a:rPr>
              <a:t>amb els professionals. </a:t>
            </a:r>
          </a:p>
          <a:p>
            <a:pPr marL="285750" lvl="0" indent="-285750">
              <a:buFont typeface="Arial" panose="020B0604020202020204" pitchFamily="34" charset="0"/>
              <a:buChar char="•"/>
            </a:pPr>
            <a:r>
              <a:rPr lang="ca-ES" sz="2000" b="1" dirty="0">
                <a:solidFill>
                  <a:schemeClr val="tx1"/>
                </a:solidFill>
              </a:rPr>
              <a:t>Acompanyen tard </a:t>
            </a:r>
            <a:r>
              <a:rPr lang="ca-ES" sz="2000" dirty="0">
                <a:solidFill>
                  <a:schemeClr val="tx1"/>
                </a:solidFill>
              </a:rPr>
              <a:t>als infants i els venen a </a:t>
            </a:r>
            <a:r>
              <a:rPr lang="ca-ES" sz="2000" b="1" dirty="0">
                <a:solidFill>
                  <a:schemeClr val="tx1"/>
                </a:solidFill>
              </a:rPr>
              <a:t>recollir tard sovint. </a:t>
            </a:r>
            <a:endParaRPr lang="ca-ES" sz="2000" dirty="0">
              <a:solidFill>
                <a:schemeClr val="tx1"/>
              </a:solidFill>
            </a:endParaRPr>
          </a:p>
          <a:p>
            <a:pPr marL="285750" lvl="0" indent="-285750">
              <a:buFont typeface="Arial" panose="020B0604020202020204" pitchFamily="34" charset="0"/>
              <a:buChar char="•"/>
            </a:pPr>
            <a:r>
              <a:rPr lang="ca-ES" sz="2000" b="1" dirty="0">
                <a:solidFill>
                  <a:schemeClr val="tx1"/>
                </a:solidFill>
              </a:rPr>
              <a:t>Dificultats en l’acompanyament i suport de l’infant/adolescent en aspectes, emocionals, acadèmics, cura, etc. </a:t>
            </a:r>
            <a:endParaRPr lang="ca-ES" sz="2000" dirty="0">
              <a:solidFill>
                <a:schemeClr val="tx1"/>
              </a:solidFill>
            </a:endParaRPr>
          </a:p>
          <a:p>
            <a:pPr marL="285750" lvl="0" indent="-285750">
              <a:buFont typeface="Arial" panose="020B0604020202020204" pitchFamily="34" charset="0"/>
              <a:buChar char="•"/>
            </a:pPr>
            <a:r>
              <a:rPr lang="ca-ES" sz="2000" dirty="0">
                <a:solidFill>
                  <a:schemeClr val="tx1"/>
                </a:solidFill>
              </a:rPr>
              <a:t>La família </a:t>
            </a:r>
            <a:r>
              <a:rPr lang="ca-ES" sz="2000" dirty="0" smtClean="0">
                <a:solidFill>
                  <a:schemeClr val="tx1"/>
                </a:solidFill>
              </a:rPr>
              <a:t>manifesta</a:t>
            </a:r>
            <a:r>
              <a:rPr lang="ca-ES" sz="2000" b="1" dirty="0" smtClean="0">
                <a:solidFill>
                  <a:schemeClr val="tx1"/>
                </a:solidFill>
              </a:rPr>
              <a:t> </a:t>
            </a:r>
            <a:r>
              <a:rPr lang="ca-ES" sz="2000" b="1" dirty="0">
                <a:solidFill>
                  <a:schemeClr val="tx1"/>
                </a:solidFill>
              </a:rPr>
              <a:t>dificultats en </a:t>
            </a:r>
            <a:r>
              <a:rPr lang="ca-ES" sz="2000" b="1" dirty="0" smtClean="0">
                <a:solidFill>
                  <a:schemeClr val="tx1"/>
                </a:solidFill>
              </a:rPr>
              <a:t>la gestió de </a:t>
            </a:r>
            <a:r>
              <a:rPr lang="ca-ES" sz="2000" b="1" dirty="0">
                <a:solidFill>
                  <a:schemeClr val="tx1"/>
                </a:solidFill>
              </a:rPr>
              <a:t>normes i els límits vers als seus fills </a:t>
            </a:r>
            <a:r>
              <a:rPr lang="ca-ES" sz="2000" dirty="0">
                <a:solidFill>
                  <a:schemeClr val="tx1"/>
                </a:solidFill>
              </a:rPr>
              <a:t>o</a:t>
            </a:r>
            <a:r>
              <a:rPr lang="ca-ES" sz="2000" b="1" dirty="0" smtClean="0">
                <a:solidFill>
                  <a:schemeClr val="tx1"/>
                </a:solidFill>
              </a:rPr>
              <a:t> </a:t>
            </a:r>
            <a:r>
              <a:rPr lang="ca-ES" sz="2000" b="1" dirty="0">
                <a:solidFill>
                  <a:schemeClr val="tx1"/>
                </a:solidFill>
              </a:rPr>
              <a:t>toleren els comportaments de l’infant i/o adolescent sense posar límits. </a:t>
            </a:r>
            <a:endParaRPr lang="ca-ES" sz="2000" dirty="0">
              <a:solidFill>
                <a:schemeClr val="tx1"/>
              </a:solidFill>
            </a:endParaRPr>
          </a:p>
          <a:p>
            <a:pPr marL="285750" lvl="0" indent="-285750">
              <a:buFont typeface="Arial" panose="020B0604020202020204" pitchFamily="34" charset="0"/>
              <a:buChar char="•"/>
            </a:pPr>
            <a:r>
              <a:rPr lang="ca-ES" sz="2000" b="1" dirty="0">
                <a:solidFill>
                  <a:schemeClr val="tx1"/>
                </a:solidFill>
              </a:rPr>
              <a:t>Conflictes entre pares separats </a:t>
            </a:r>
            <a:r>
              <a:rPr lang="ca-ES" sz="2000" dirty="0">
                <a:solidFill>
                  <a:schemeClr val="tx1"/>
                </a:solidFill>
              </a:rPr>
              <a:t>en els quals s’utilitza a l’infant o no se’l preserva del conflicte. </a:t>
            </a:r>
          </a:p>
          <a:p>
            <a:pPr marL="285750" lvl="0" indent="-285750">
              <a:buFont typeface="Arial" panose="020B0604020202020204" pitchFamily="34" charset="0"/>
              <a:buChar char="•"/>
            </a:pPr>
            <a:r>
              <a:rPr lang="ca-ES" sz="2000" dirty="0" smtClean="0">
                <a:solidFill>
                  <a:schemeClr val="tx1"/>
                </a:solidFill>
              </a:rPr>
              <a:t>La família </a:t>
            </a:r>
            <a:r>
              <a:rPr lang="ca-ES" sz="2000" b="1" dirty="0" smtClean="0">
                <a:solidFill>
                  <a:schemeClr val="tx1"/>
                </a:solidFill>
              </a:rPr>
              <a:t>no justifica </a:t>
            </a:r>
            <a:r>
              <a:rPr lang="ca-ES" sz="2000" b="1" dirty="0">
                <a:solidFill>
                  <a:schemeClr val="tx1"/>
                </a:solidFill>
              </a:rPr>
              <a:t>les faltes d’assistència. </a:t>
            </a:r>
            <a:endParaRPr lang="ca-ES" sz="2000" dirty="0">
              <a:solidFill>
                <a:schemeClr val="tx1"/>
              </a:solidFill>
            </a:endParaRPr>
          </a:p>
          <a:p>
            <a:pPr marL="285750" lvl="0" indent="-285750">
              <a:buFont typeface="Arial" panose="020B0604020202020204" pitchFamily="34" charset="0"/>
              <a:buChar char="•"/>
            </a:pPr>
            <a:r>
              <a:rPr lang="ca-ES" sz="2000" dirty="0" smtClean="0">
                <a:solidFill>
                  <a:schemeClr val="tx1"/>
                </a:solidFill>
              </a:rPr>
              <a:t>La família mostra </a:t>
            </a:r>
            <a:r>
              <a:rPr lang="ca-ES" sz="2000" b="1" dirty="0">
                <a:solidFill>
                  <a:schemeClr val="tx1"/>
                </a:solidFill>
              </a:rPr>
              <a:t>d</a:t>
            </a:r>
            <a:r>
              <a:rPr lang="ca-ES" sz="2000" b="1" dirty="0" smtClean="0">
                <a:solidFill>
                  <a:schemeClr val="tx1"/>
                </a:solidFill>
              </a:rPr>
              <a:t>ificultats </a:t>
            </a:r>
            <a:r>
              <a:rPr lang="ca-ES" sz="2000" b="1" dirty="0">
                <a:solidFill>
                  <a:schemeClr val="tx1"/>
                </a:solidFill>
              </a:rPr>
              <a:t>per a establir un vincle afectiu i segur vers als fills/es. </a:t>
            </a:r>
            <a:endParaRPr lang="ca-ES" sz="2000" dirty="0">
              <a:solidFill>
                <a:schemeClr val="tx1"/>
              </a:solidFill>
            </a:endParaRPr>
          </a:p>
        </p:txBody>
      </p:sp>
    </p:spTree>
    <p:extLst>
      <p:ext uri="{BB962C8B-B14F-4D97-AF65-F5344CB8AC3E}">
        <p14:creationId xmlns:p14="http://schemas.microsoft.com/office/powerpoint/2010/main" val="490154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a:xfrm>
            <a:off x="691551" y="269170"/>
            <a:ext cx="7029091" cy="723607"/>
          </a:xfrm>
        </p:spPr>
        <p:txBody>
          <a:bodyPr>
            <a:normAutofit/>
          </a:bodyPr>
          <a:lstStyle/>
          <a:p>
            <a:r>
              <a:rPr lang="ca-ES" b="1" dirty="0"/>
              <a:t>ESPAI APRENDRE Associació </a:t>
            </a:r>
            <a:r>
              <a:rPr lang="ca-ES" b="1" dirty="0" err="1"/>
              <a:t>Invia</a:t>
            </a:r>
            <a:endParaRPr lang="ca-ES" b="1" dirty="0"/>
          </a:p>
        </p:txBody>
      </p:sp>
      <p:sp>
        <p:nvSpPr>
          <p:cNvPr id="7" name="Rectángulo redondeado 6"/>
          <p:cNvSpPr/>
          <p:nvPr/>
        </p:nvSpPr>
        <p:spPr>
          <a:xfrm>
            <a:off x="691551" y="1071154"/>
            <a:ext cx="10647009" cy="640080"/>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dirty="0" smtClean="0">
                <a:solidFill>
                  <a:schemeClr val="tx1"/>
                </a:solidFill>
              </a:rPr>
              <a:t>Aspectes físics de l’infant i/o adolescent </a:t>
            </a:r>
            <a:endParaRPr lang="ca-ES" sz="2800" b="1" dirty="0">
              <a:solidFill>
                <a:schemeClr val="tx1"/>
              </a:solidFill>
            </a:endParaRPr>
          </a:p>
        </p:txBody>
      </p:sp>
      <p:sp>
        <p:nvSpPr>
          <p:cNvPr id="8" name="Rectángulo redondeado 7"/>
          <p:cNvSpPr/>
          <p:nvPr/>
        </p:nvSpPr>
        <p:spPr>
          <a:xfrm>
            <a:off x="691551" y="2841527"/>
            <a:ext cx="10647009" cy="640080"/>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dirty="0" smtClean="0">
                <a:solidFill>
                  <a:schemeClr val="tx1"/>
                </a:solidFill>
              </a:rPr>
              <a:t>Aspectes cognitius </a:t>
            </a:r>
            <a:r>
              <a:rPr lang="ca-ES" sz="2800" b="1" dirty="0">
                <a:solidFill>
                  <a:schemeClr val="tx1"/>
                </a:solidFill>
              </a:rPr>
              <a:t>de l’infant i/o </a:t>
            </a:r>
            <a:r>
              <a:rPr lang="ca-ES" sz="2800" b="1" dirty="0" smtClean="0">
                <a:solidFill>
                  <a:schemeClr val="tx1"/>
                </a:solidFill>
              </a:rPr>
              <a:t>adolescent</a:t>
            </a:r>
            <a:endParaRPr lang="ca-ES" sz="2800" b="1" dirty="0">
              <a:solidFill>
                <a:schemeClr val="tx1"/>
              </a:solidFill>
            </a:endParaRPr>
          </a:p>
        </p:txBody>
      </p:sp>
      <p:sp>
        <p:nvSpPr>
          <p:cNvPr id="9" name="Rectángulo redondeado 8"/>
          <p:cNvSpPr/>
          <p:nvPr/>
        </p:nvSpPr>
        <p:spPr>
          <a:xfrm>
            <a:off x="946664" y="1861998"/>
            <a:ext cx="10136777" cy="7765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ca-ES" dirty="0" smtClean="0">
                <a:solidFill>
                  <a:schemeClr val="tx1"/>
                </a:solidFill>
              </a:rPr>
              <a:t>L’I/A  </a:t>
            </a:r>
            <a:r>
              <a:rPr lang="ca-ES" b="1" dirty="0" smtClean="0">
                <a:solidFill>
                  <a:schemeClr val="tx1"/>
                </a:solidFill>
              </a:rPr>
              <a:t>es </a:t>
            </a:r>
            <a:r>
              <a:rPr lang="ca-ES" b="1" dirty="0">
                <a:solidFill>
                  <a:schemeClr val="tx1"/>
                </a:solidFill>
              </a:rPr>
              <a:t>mostra cansat</a:t>
            </a:r>
            <a:r>
              <a:rPr lang="ca-ES" dirty="0">
                <a:solidFill>
                  <a:schemeClr val="tx1"/>
                </a:solidFill>
              </a:rPr>
              <a:t> i/o </a:t>
            </a:r>
            <a:r>
              <a:rPr lang="ca-ES" b="1" dirty="0">
                <a:solidFill>
                  <a:schemeClr val="tx1"/>
                </a:solidFill>
              </a:rPr>
              <a:t>s’adorm a classe</a:t>
            </a:r>
            <a:r>
              <a:rPr lang="ca-ES" dirty="0">
                <a:solidFill>
                  <a:schemeClr val="tx1"/>
                </a:solidFill>
              </a:rPr>
              <a:t>. </a:t>
            </a:r>
          </a:p>
          <a:p>
            <a:pPr marL="285750" lvl="0" indent="-285750">
              <a:buFont typeface="Arial" panose="020B0604020202020204" pitchFamily="34" charset="0"/>
              <a:buChar char="•"/>
            </a:pPr>
            <a:r>
              <a:rPr lang="ca-ES" dirty="0">
                <a:solidFill>
                  <a:schemeClr val="tx1"/>
                </a:solidFill>
              </a:rPr>
              <a:t>L’I/A </a:t>
            </a:r>
            <a:r>
              <a:rPr lang="ca-ES" b="1" dirty="0" smtClean="0">
                <a:solidFill>
                  <a:schemeClr val="tx1"/>
                </a:solidFill>
              </a:rPr>
              <a:t>es </a:t>
            </a:r>
            <a:r>
              <a:rPr lang="ca-ES" b="1" dirty="0">
                <a:solidFill>
                  <a:schemeClr val="tx1"/>
                </a:solidFill>
              </a:rPr>
              <a:t>queixa sovint </a:t>
            </a:r>
            <a:r>
              <a:rPr lang="ca-ES" dirty="0">
                <a:solidFill>
                  <a:schemeClr val="tx1"/>
                </a:solidFill>
              </a:rPr>
              <a:t>de que </a:t>
            </a:r>
            <a:r>
              <a:rPr lang="ca-ES" b="1" dirty="0">
                <a:solidFill>
                  <a:schemeClr val="tx1"/>
                </a:solidFill>
              </a:rPr>
              <a:t>no es troba bé </a:t>
            </a:r>
            <a:r>
              <a:rPr lang="ca-ES" dirty="0">
                <a:solidFill>
                  <a:schemeClr val="tx1"/>
                </a:solidFill>
              </a:rPr>
              <a:t>(mal de panxa, mal de cap</a:t>
            </a:r>
            <a:r>
              <a:rPr lang="ca-ES" dirty="0" smtClean="0">
                <a:solidFill>
                  <a:schemeClr val="tx1"/>
                </a:solidFill>
              </a:rPr>
              <a:t>...).</a:t>
            </a:r>
            <a:endParaRPr lang="ca-ES" dirty="0">
              <a:solidFill>
                <a:schemeClr val="tx1"/>
              </a:solidFill>
            </a:endParaRPr>
          </a:p>
        </p:txBody>
      </p:sp>
      <p:sp>
        <p:nvSpPr>
          <p:cNvPr id="11" name="Rectángulo redondeado 10"/>
          <p:cNvSpPr/>
          <p:nvPr/>
        </p:nvSpPr>
        <p:spPr>
          <a:xfrm>
            <a:off x="946664" y="3580307"/>
            <a:ext cx="10136777" cy="106099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ca-ES" dirty="0" smtClean="0">
                <a:solidFill>
                  <a:schemeClr val="tx1"/>
                </a:solidFill>
              </a:rPr>
              <a:t>L’I/A presenta dificultats d’aprenentatge</a:t>
            </a:r>
            <a:r>
              <a:rPr lang="ca-ES" dirty="0">
                <a:solidFill>
                  <a:schemeClr val="tx1"/>
                </a:solidFill>
              </a:rPr>
              <a:t> </a:t>
            </a:r>
            <a:r>
              <a:rPr lang="ca-ES" dirty="0" smtClean="0">
                <a:solidFill>
                  <a:schemeClr val="tx1"/>
                </a:solidFill>
              </a:rPr>
              <a:t>i un </a:t>
            </a:r>
            <a:r>
              <a:rPr lang="ca-ES" b="1" dirty="0" smtClean="0">
                <a:solidFill>
                  <a:schemeClr val="tx1"/>
                </a:solidFill>
              </a:rPr>
              <a:t>baix </a:t>
            </a:r>
            <a:r>
              <a:rPr lang="ca-ES" b="1" dirty="0">
                <a:solidFill>
                  <a:schemeClr val="tx1"/>
                </a:solidFill>
              </a:rPr>
              <a:t>rendiment escolar</a:t>
            </a:r>
            <a:r>
              <a:rPr lang="ca-ES" dirty="0">
                <a:solidFill>
                  <a:schemeClr val="tx1"/>
                </a:solidFill>
              </a:rPr>
              <a:t>.</a:t>
            </a:r>
          </a:p>
          <a:p>
            <a:pPr marL="285750" lvl="0" indent="-285750">
              <a:buFont typeface="Arial" panose="020B0604020202020204" pitchFamily="34" charset="0"/>
              <a:buChar char="•"/>
            </a:pPr>
            <a:r>
              <a:rPr lang="ca-ES" dirty="0">
                <a:solidFill>
                  <a:schemeClr val="tx1"/>
                </a:solidFill>
              </a:rPr>
              <a:t>L’I/A </a:t>
            </a:r>
            <a:r>
              <a:rPr lang="ca-ES" dirty="0" smtClean="0">
                <a:solidFill>
                  <a:schemeClr val="tx1"/>
                </a:solidFill>
              </a:rPr>
              <a:t>presenta </a:t>
            </a:r>
            <a:r>
              <a:rPr lang="ca-ES" b="1" dirty="0" smtClean="0">
                <a:solidFill>
                  <a:schemeClr val="tx1"/>
                </a:solidFill>
              </a:rPr>
              <a:t>dificultats </a:t>
            </a:r>
            <a:r>
              <a:rPr lang="ca-ES" b="1" dirty="0">
                <a:solidFill>
                  <a:schemeClr val="tx1"/>
                </a:solidFill>
              </a:rPr>
              <a:t>d’atenció i concentració</a:t>
            </a:r>
            <a:r>
              <a:rPr lang="ca-ES" dirty="0">
                <a:solidFill>
                  <a:schemeClr val="tx1"/>
                </a:solidFill>
              </a:rPr>
              <a:t>. </a:t>
            </a:r>
          </a:p>
          <a:p>
            <a:pPr marL="285750" lvl="0" indent="-285750">
              <a:buFont typeface="Arial" panose="020B0604020202020204" pitchFamily="34" charset="0"/>
              <a:buChar char="•"/>
            </a:pPr>
            <a:r>
              <a:rPr lang="ca-ES" dirty="0">
                <a:solidFill>
                  <a:schemeClr val="tx1"/>
                </a:solidFill>
              </a:rPr>
              <a:t>L’I/A e</a:t>
            </a:r>
            <a:r>
              <a:rPr lang="ca-ES" dirty="0" smtClean="0">
                <a:solidFill>
                  <a:schemeClr val="tx1"/>
                </a:solidFill>
              </a:rPr>
              <a:t>s </a:t>
            </a:r>
            <a:r>
              <a:rPr lang="ca-ES" dirty="0">
                <a:solidFill>
                  <a:schemeClr val="tx1"/>
                </a:solidFill>
              </a:rPr>
              <a:t>mostra </a:t>
            </a:r>
            <a:r>
              <a:rPr lang="ca-ES" b="1" dirty="0">
                <a:solidFill>
                  <a:schemeClr val="tx1"/>
                </a:solidFill>
              </a:rPr>
              <a:t>dispers</a:t>
            </a:r>
            <a:r>
              <a:rPr lang="ca-ES" dirty="0">
                <a:solidFill>
                  <a:schemeClr val="tx1"/>
                </a:solidFill>
              </a:rPr>
              <a:t>.</a:t>
            </a:r>
          </a:p>
        </p:txBody>
      </p:sp>
      <p:sp>
        <p:nvSpPr>
          <p:cNvPr id="12" name="Rectángulo redondeado 11"/>
          <p:cNvSpPr/>
          <p:nvPr/>
        </p:nvSpPr>
        <p:spPr>
          <a:xfrm>
            <a:off x="946664" y="5710646"/>
            <a:ext cx="10136777" cy="7678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ca-ES" dirty="0">
                <a:solidFill>
                  <a:schemeClr val="tx1"/>
                </a:solidFill>
              </a:rPr>
              <a:t>L’I/A p</a:t>
            </a:r>
            <a:r>
              <a:rPr lang="ca-ES" dirty="0" smtClean="0">
                <a:solidFill>
                  <a:schemeClr val="tx1"/>
                </a:solidFill>
              </a:rPr>
              <a:t>resenta </a:t>
            </a:r>
            <a:r>
              <a:rPr lang="ca-ES" b="1" dirty="0">
                <a:solidFill>
                  <a:schemeClr val="tx1"/>
                </a:solidFill>
              </a:rPr>
              <a:t>dificultats de relació </a:t>
            </a:r>
            <a:r>
              <a:rPr lang="ca-ES" dirty="0">
                <a:solidFill>
                  <a:schemeClr val="tx1"/>
                </a:solidFill>
              </a:rPr>
              <a:t>amb els </a:t>
            </a:r>
            <a:r>
              <a:rPr lang="ca-ES" b="1" dirty="0" smtClean="0">
                <a:solidFill>
                  <a:schemeClr val="tx1"/>
                </a:solidFill>
              </a:rPr>
              <a:t>iguals</a:t>
            </a:r>
            <a:r>
              <a:rPr lang="ca-ES" dirty="0">
                <a:solidFill>
                  <a:schemeClr val="tx1"/>
                </a:solidFill>
              </a:rPr>
              <a:t> </a:t>
            </a:r>
            <a:r>
              <a:rPr lang="ca-ES" dirty="0" smtClean="0">
                <a:solidFill>
                  <a:schemeClr val="tx1"/>
                </a:solidFill>
              </a:rPr>
              <a:t>i/o mostra </a:t>
            </a:r>
            <a:r>
              <a:rPr lang="ca-ES" b="1" dirty="0" smtClean="0">
                <a:solidFill>
                  <a:schemeClr val="tx1"/>
                </a:solidFill>
              </a:rPr>
              <a:t>dificultats en les habilitats socials</a:t>
            </a:r>
            <a:r>
              <a:rPr lang="ca-ES" dirty="0" smtClean="0">
                <a:solidFill>
                  <a:schemeClr val="tx1"/>
                </a:solidFill>
              </a:rPr>
              <a:t>.</a:t>
            </a:r>
            <a:endParaRPr lang="ca-ES" dirty="0">
              <a:solidFill>
                <a:schemeClr val="tx1"/>
              </a:solidFill>
            </a:endParaRPr>
          </a:p>
          <a:p>
            <a:pPr marL="285750" lvl="0" indent="-285750">
              <a:buFont typeface="Arial" panose="020B0604020202020204" pitchFamily="34" charset="0"/>
              <a:buChar char="•"/>
            </a:pPr>
            <a:r>
              <a:rPr lang="ca-ES" dirty="0">
                <a:solidFill>
                  <a:schemeClr val="tx1"/>
                </a:solidFill>
              </a:rPr>
              <a:t>L’I/A presenta </a:t>
            </a:r>
            <a:r>
              <a:rPr lang="ca-ES" b="1" dirty="0">
                <a:solidFill>
                  <a:schemeClr val="tx1"/>
                </a:solidFill>
              </a:rPr>
              <a:t>d</a:t>
            </a:r>
            <a:r>
              <a:rPr lang="ca-ES" b="1" dirty="0" smtClean="0">
                <a:solidFill>
                  <a:schemeClr val="tx1"/>
                </a:solidFill>
              </a:rPr>
              <a:t>ificultats </a:t>
            </a:r>
            <a:r>
              <a:rPr lang="ca-ES" b="1" dirty="0">
                <a:solidFill>
                  <a:schemeClr val="tx1"/>
                </a:solidFill>
              </a:rPr>
              <a:t>de vinculació </a:t>
            </a:r>
            <a:r>
              <a:rPr lang="ca-ES" dirty="0">
                <a:solidFill>
                  <a:schemeClr val="tx1"/>
                </a:solidFill>
              </a:rPr>
              <a:t>amb els </a:t>
            </a:r>
            <a:r>
              <a:rPr lang="ca-ES" b="1" dirty="0">
                <a:solidFill>
                  <a:schemeClr val="tx1"/>
                </a:solidFill>
              </a:rPr>
              <a:t>adults</a:t>
            </a:r>
            <a:r>
              <a:rPr lang="ca-ES" dirty="0">
                <a:solidFill>
                  <a:schemeClr val="tx1"/>
                </a:solidFill>
              </a:rPr>
              <a:t> referents del servei. </a:t>
            </a:r>
          </a:p>
        </p:txBody>
      </p:sp>
      <p:sp>
        <p:nvSpPr>
          <p:cNvPr id="13" name="Rectángulo redondeado 12"/>
          <p:cNvSpPr/>
          <p:nvPr/>
        </p:nvSpPr>
        <p:spPr>
          <a:xfrm>
            <a:off x="691551" y="4937032"/>
            <a:ext cx="10647009" cy="640080"/>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dirty="0" smtClean="0">
                <a:solidFill>
                  <a:schemeClr val="tx1"/>
                </a:solidFill>
              </a:rPr>
              <a:t>Aspectes relacionats amb la socialització </a:t>
            </a:r>
            <a:r>
              <a:rPr lang="ca-ES" sz="2800" b="1" dirty="0">
                <a:solidFill>
                  <a:schemeClr val="tx1"/>
                </a:solidFill>
              </a:rPr>
              <a:t>de </a:t>
            </a:r>
            <a:r>
              <a:rPr lang="ca-ES" sz="2800" b="1" dirty="0" smtClean="0">
                <a:solidFill>
                  <a:schemeClr val="tx1"/>
                </a:solidFill>
              </a:rPr>
              <a:t>l’I/A</a:t>
            </a:r>
            <a:endParaRPr lang="ca-ES" sz="2800" b="1" dirty="0">
              <a:solidFill>
                <a:schemeClr val="tx1"/>
              </a:solidFill>
            </a:endParaRPr>
          </a:p>
        </p:txBody>
      </p:sp>
    </p:spTree>
    <p:extLst>
      <p:ext uri="{BB962C8B-B14F-4D97-AF65-F5344CB8AC3E}">
        <p14:creationId xmlns:p14="http://schemas.microsoft.com/office/powerpoint/2010/main" val="1312191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b="1" dirty="0" smtClean="0"/>
              <a:t>ESPAI APRENDRE</a:t>
            </a:r>
            <a:endParaRPr lang="ca-ES" b="1" dirty="0"/>
          </a:p>
        </p:txBody>
      </p:sp>
      <p:sp>
        <p:nvSpPr>
          <p:cNvPr id="4" name="Rectángulo redondeado 3"/>
          <p:cNvSpPr/>
          <p:nvPr/>
        </p:nvSpPr>
        <p:spPr>
          <a:xfrm>
            <a:off x="816037" y="2101665"/>
            <a:ext cx="10136777" cy="412931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ca-ES" dirty="0" smtClean="0">
                <a:solidFill>
                  <a:schemeClr val="tx1"/>
                </a:solidFill>
              </a:rPr>
              <a:t>L’I/A </a:t>
            </a:r>
            <a:r>
              <a:rPr lang="ca-ES" dirty="0">
                <a:solidFill>
                  <a:schemeClr val="tx1"/>
                </a:solidFill>
              </a:rPr>
              <a:t>p</a:t>
            </a:r>
            <a:r>
              <a:rPr lang="ca-ES" dirty="0" smtClean="0">
                <a:solidFill>
                  <a:schemeClr val="tx1"/>
                </a:solidFill>
              </a:rPr>
              <a:t>resenta </a:t>
            </a:r>
            <a:r>
              <a:rPr lang="ca-ES" dirty="0">
                <a:solidFill>
                  <a:schemeClr val="tx1"/>
                </a:solidFill>
              </a:rPr>
              <a:t>una </a:t>
            </a:r>
            <a:r>
              <a:rPr lang="ca-ES" b="1" dirty="0">
                <a:solidFill>
                  <a:schemeClr val="tx1"/>
                </a:solidFill>
              </a:rPr>
              <a:t>conducta agressiva física i/o verbal </a:t>
            </a:r>
            <a:r>
              <a:rPr lang="ca-ES" dirty="0">
                <a:solidFill>
                  <a:schemeClr val="tx1"/>
                </a:solidFill>
              </a:rPr>
              <a:t>contra terceres persones o </a:t>
            </a:r>
            <a:r>
              <a:rPr lang="ca-ES" dirty="0" smtClean="0">
                <a:solidFill>
                  <a:schemeClr val="tx1"/>
                </a:solidFill>
              </a:rPr>
              <a:t>cap a objectes</a:t>
            </a:r>
            <a:r>
              <a:rPr lang="ca-ES" dirty="0">
                <a:solidFill>
                  <a:schemeClr val="tx1"/>
                </a:solidFill>
              </a:rPr>
              <a:t>. </a:t>
            </a:r>
          </a:p>
          <a:p>
            <a:pPr marL="285750" lvl="0" indent="-285750">
              <a:buFont typeface="Arial" panose="020B0604020202020204" pitchFamily="34" charset="0"/>
              <a:buChar char="•"/>
            </a:pPr>
            <a:r>
              <a:rPr lang="ca-ES" dirty="0">
                <a:solidFill>
                  <a:schemeClr val="tx1"/>
                </a:solidFill>
              </a:rPr>
              <a:t>L’I/A presenta </a:t>
            </a:r>
            <a:r>
              <a:rPr lang="ca-ES" dirty="0" smtClean="0">
                <a:solidFill>
                  <a:schemeClr val="tx1"/>
                </a:solidFill>
              </a:rPr>
              <a:t>es </a:t>
            </a:r>
            <a:r>
              <a:rPr lang="ca-ES" dirty="0">
                <a:solidFill>
                  <a:schemeClr val="tx1"/>
                </a:solidFill>
              </a:rPr>
              <a:t>relaciona amb un grup d’amics i amigues conflictiu. </a:t>
            </a:r>
          </a:p>
          <a:p>
            <a:pPr marL="285750" lvl="0" indent="-285750">
              <a:buFont typeface="Arial" panose="020B0604020202020204" pitchFamily="34" charset="0"/>
              <a:buChar char="•"/>
            </a:pPr>
            <a:r>
              <a:rPr lang="ca-ES" dirty="0">
                <a:solidFill>
                  <a:schemeClr val="tx1"/>
                </a:solidFill>
              </a:rPr>
              <a:t>L’I/A presenta </a:t>
            </a:r>
            <a:r>
              <a:rPr lang="ca-ES" dirty="0" smtClean="0">
                <a:solidFill>
                  <a:schemeClr val="tx1"/>
                </a:solidFill>
              </a:rPr>
              <a:t>fa </a:t>
            </a:r>
            <a:r>
              <a:rPr lang="ca-ES" b="1" dirty="0" smtClean="0">
                <a:solidFill>
                  <a:schemeClr val="tx1"/>
                </a:solidFill>
              </a:rPr>
              <a:t>crides d’atenció </a:t>
            </a:r>
            <a:r>
              <a:rPr lang="ca-ES" b="1" dirty="0">
                <a:solidFill>
                  <a:schemeClr val="tx1"/>
                </a:solidFill>
              </a:rPr>
              <a:t>a l’aula</a:t>
            </a:r>
            <a:r>
              <a:rPr lang="ca-ES" dirty="0">
                <a:solidFill>
                  <a:schemeClr val="tx1"/>
                </a:solidFill>
              </a:rPr>
              <a:t>. </a:t>
            </a:r>
          </a:p>
          <a:p>
            <a:pPr marL="285750" lvl="0" indent="-285750">
              <a:buFont typeface="Arial" panose="020B0604020202020204" pitchFamily="34" charset="0"/>
              <a:buChar char="•"/>
            </a:pPr>
            <a:r>
              <a:rPr lang="ca-ES" dirty="0">
                <a:solidFill>
                  <a:schemeClr val="tx1"/>
                </a:solidFill>
              </a:rPr>
              <a:t>L’I/A presenta </a:t>
            </a:r>
            <a:r>
              <a:rPr lang="ca-ES" dirty="0" smtClean="0">
                <a:solidFill>
                  <a:schemeClr val="tx1"/>
                </a:solidFill>
              </a:rPr>
              <a:t>mostra </a:t>
            </a:r>
            <a:r>
              <a:rPr lang="ca-ES" b="1" dirty="0" smtClean="0">
                <a:solidFill>
                  <a:schemeClr val="tx1"/>
                </a:solidFill>
              </a:rPr>
              <a:t>dificultats </a:t>
            </a:r>
            <a:r>
              <a:rPr lang="ca-ES" b="1" dirty="0">
                <a:solidFill>
                  <a:schemeClr val="tx1"/>
                </a:solidFill>
              </a:rPr>
              <a:t>en seguir i acceptar les normes i els límits</a:t>
            </a:r>
            <a:r>
              <a:rPr lang="ca-ES" dirty="0">
                <a:solidFill>
                  <a:schemeClr val="tx1"/>
                </a:solidFill>
              </a:rPr>
              <a:t>.</a:t>
            </a:r>
          </a:p>
          <a:p>
            <a:pPr marL="285750" lvl="0" indent="-285750">
              <a:buFont typeface="Arial" panose="020B0604020202020204" pitchFamily="34" charset="0"/>
              <a:buChar char="•"/>
            </a:pPr>
            <a:r>
              <a:rPr lang="ca-ES" dirty="0">
                <a:solidFill>
                  <a:schemeClr val="tx1"/>
                </a:solidFill>
              </a:rPr>
              <a:t>L’I/A presenta </a:t>
            </a:r>
            <a:r>
              <a:rPr lang="ca-ES" b="1" dirty="0" smtClean="0">
                <a:solidFill>
                  <a:schemeClr val="tx1"/>
                </a:solidFill>
              </a:rPr>
              <a:t>es </a:t>
            </a:r>
            <a:r>
              <a:rPr lang="ca-ES" b="1" dirty="0">
                <a:solidFill>
                  <a:schemeClr val="tx1"/>
                </a:solidFill>
              </a:rPr>
              <a:t>mostra inquiet, neguitós</a:t>
            </a:r>
            <a:r>
              <a:rPr lang="ca-ES" dirty="0">
                <a:solidFill>
                  <a:schemeClr val="tx1"/>
                </a:solidFill>
              </a:rPr>
              <a:t>.</a:t>
            </a:r>
          </a:p>
          <a:p>
            <a:pPr marL="285750" lvl="0" indent="-285750">
              <a:buFont typeface="Arial" panose="020B0604020202020204" pitchFamily="34" charset="0"/>
              <a:buChar char="•"/>
            </a:pPr>
            <a:r>
              <a:rPr lang="ca-ES" dirty="0">
                <a:solidFill>
                  <a:schemeClr val="tx1"/>
                </a:solidFill>
              </a:rPr>
              <a:t>L’I/A presenta </a:t>
            </a:r>
            <a:r>
              <a:rPr lang="ca-ES" b="1" dirty="0" smtClean="0">
                <a:solidFill>
                  <a:schemeClr val="tx1"/>
                </a:solidFill>
              </a:rPr>
              <a:t>transgredeix </a:t>
            </a:r>
            <a:r>
              <a:rPr lang="ca-ES" b="1" dirty="0">
                <a:solidFill>
                  <a:schemeClr val="tx1"/>
                </a:solidFill>
              </a:rPr>
              <a:t>les normes</a:t>
            </a:r>
            <a:r>
              <a:rPr lang="ca-ES" dirty="0">
                <a:solidFill>
                  <a:schemeClr val="tx1"/>
                </a:solidFill>
              </a:rPr>
              <a:t>, </a:t>
            </a:r>
            <a:r>
              <a:rPr lang="ca-ES" dirty="0" smtClean="0">
                <a:solidFill>
                  <a:schemeClr val="tx1"/>
                </a:solidFill>
              </a:rPr>
              <a:t>realitza </a:t>
            </a:r>
            <a:r>
              <a:rPr lang="ca-ES" b="1" dirty="0" smtClean="0">
                <a:solidFill>
                  <a:schemeClr val="tx1"/>
                </a:solidFill>
              </a:rPr>
              <a:t>conductes </a:t>
            </a:r>
            <a:r>
              <a:rPr lang="ca-ES" b="1" dirty="0">
                <a:solidFill>
                  <a:schemeClr val="tx1"/>
                </a:solidFill>
              </a:rPr>
              <a:t>de provocació</a:t>
            </a:r>
            <a:r>
              <a:rPr lang="ca-ES" dirty="0">
                <a:solidFill>
                  <a:schemeClr val="tx1"/>
                </a:solidFill>
              </a:rPr>
              <a:t>. </a:t>
            </a:r>
            <a:endParaRPr lang="ca-ES" dirty="0" smtClean="0">
              <a:solidFill>
                <a:schemeClr val="tx1"/>
              </a:solidFill>
            </a:endParaRPr>
          </a:p>
          <a:p>
            <a:pPr marL="285750" lvl="0" indent="-285750">
              <a:buFont typeface="Arial" panose="020B0604020202020204" pitchFamily="34" charset="0"/>
              <a:buChar char="•"/>
            </a:pPr>
            <a:r>
              <a:rPr lang="ca-ES" dirty="0">
                <a:solidFill>
                  <a:schemeClr val="tx1"/>
                </a:solidFill>
              </a:rPr>
              <a:t>L’I/A </a:t>
            </a:r>
            <a:r>
              <a:rPr lang="ca-ES" dirty="0" smtClean="0">
                <a:solidFill>
                  <a:schemeClr val="tx1"/>
                </a:solidFill>
              </a:rPr>
              <a:t>mostra </a:t>
            </a:r>
            <a:r>
              <a:rPr lang="ca-ES" b="1" dirty="0" smtClean="0">
                <a:solidFill>
                  <a:schemeClr val="tx1"/>
                </a:solidFill>
              </a:rPr>
              <a:t>dificultats </a:t>
            </a:r>
            <a:r>
              <a:rPr lang="ca-ES" b="1" dirty="0">
                <a:solidFill>
                  <a:schemeClr val="tx1"/>
                </a:solidFill>
              </a:rPr>
              <a:t>en l’autocontrol/impulsivitat</a:t>
            </a:r>
            <a:r>
              <a:rPr lang="ca-ES" dirty="0">
                <a:solidFill>
                  <a:schemeClr val="tx1"/>
                </a:solidFill>
              </a:rPr>
              <a:t>. </a:t>
            </a:r>
          </a:p>
          <a:p>
            <a:pPr marL="285750" lvl="0" indent="-285750">
              <a:buFont typeface="Arial" panose="020B0604020202020204" pitchFamily="34" charset="0"/>
              <a:buChar char="•"/>
            </a:pPr>
            <a:r>
              <a:rPr lang="ca-ES" dirty="0" smtClean="0">
                <a:solidFill>
                  <a:schemeClr val="tx1"/>
                </a:solidFill>
              </a:rPr>
              <a:t>L’adolescent presenta </a:t>
            </a:r>
            <a:r>
              <a:rPr lang="ca-ES" b="1" dirty="0" smtClean="0">
                <a:solidFill>
                  <a:schemeClr val="tx1"/>
                </a:solidFill>
              </a:rPr>
              <a:t>consum </a:t>
            </a:r>
            <a:r>
              <a:rPr lang="ca-ES" b="1" dirty="0">
                <a:solidFill>
                  <a:schemeClr val="tx1"/>
                </a:solidFill>
              </a:rPr>
              <a:t>de tòxics</a:t>
            </a:r>
            <a:r>
              <a:rPr lang="ca-ES" dirty="0">
                <a:solidFill>
                  <a:schemeClr val="tx1"/>
                </a:solidFill>
              </a:rPr>
              <a:t>. </a:t>
            </a:r>
          </a:p>
          <a:p>
            <a:pPr marL="285750" lvl="0" indent="-285750">
              <a:buFont typeface="Arial" panose="020B0604020202020204" pitchFamily="34" charset="0"/>
              <a:buChar char="•"/>
            </a:pPr>
            <a:r>
              <a:rPr lang="ca-ES" dirty="0" smtClean="0">
                <a:solidFill>
                  <a:schemeClr val="tx1"/>
                </a:solidFill>
              </a:rPr>
              <a:t>L’I/A comet </a:t>
            </a:r>
            <a:r>
              <a:rPr lang="ca-ES" dirty="0">
                <a:solidFill>
                  <a:schemeClr val="tx1"/>
                </a:solidFill>
              </a:rPr>
              <a:t>petits </a:t>
            </a:r>
            <a:r>
              <a:rPr lang="ca-ES" dirty="0" smtClean="0">
                <a:solidFill>
                  <a:schemeClr val="tx1"/>
                </a:solidFill>
              </a:rPr>
              <a:t>furts.</a:t>
            </a:r>
            <a:endParaRPr lang="ca-ES" dirty="0">
              <a:solidFill>
                <a:schemeClr val="tx1"/>
              </a:solidFill>
            </a:endParaRPr>
          </a:p>
          <a:p>
            <a:pPr marL="285750" lvl="0" indent="-285750">
              <a:buFont typeface="Arial" panose="020B0604020202020204" pitchFamily="34" charset="0"/>
              <a:buChar char="•"/>
            </a:pPr>
            <a:r>
              <a:rPr lang="ca-ES" dirty="0" smtClean="0">
                <a:solidFill>
                  <a:schemeClr val="tx1"/>
                </a:solidFill>
              </a:rPr>
              <a:t>L’I/A </a:t>
            </a:r>
            <a:r>
              <a:rPr lang="ca-ES" b="1" dirty="0" smtClean="0">
                <a:solidFill>
                  <a:schemeClr val="tx1"/>
                </a:solidFill>
              </a:rPr>
              <a:t>plora sovint sense causa aparent </a:t>
            </a:r>
            <a:r>
              <a:rPr lang="ca-ES" dirty="0" smtClean="0">
                <a:solidFill>
                  <a:schemeClr val="tx1"/>
                </a:solidFill>
              </a:rPr>
              <a:t>o </a:t>
            </a:r>
            <a:r>
              <a:rPr lang="ca-ES" b="1" dirty="0" smtClean="0">
                <a:solidFill>
                  <a:schemeClr val="tx1"/>
                </a:solidFill>
              </a:rPr>
              <a:t>es mostra trist</a:t>
            </a:r>
            <a:r>
              <a:rPr lang="ca-ES" dirty="0" smtClean="0">
                <a:solidFill>
                  <a:schemeClr val="tx1"/>
                </a:solidFill>
              </a:rPr>
              <a:t>. </a:t>
            </a:r>
          </a:p>
          <a:p>
            <a:pPr marL="285750" lvl="0" indent="-285750">
              <a:buFont typeface="Arial" panose="020B0604020202020204" pitchFamily="34" charset="0"/>
              <a:buChar char="•"/>
            </a:pPr>
            <a:r>
              <a:rPr lang="ca-ES" dirty="0" smtClean="0">
                <a:solidFill>
                  <a:schemeClr val="tx1"/>
                </a:solidFill>
              </a:rPr>
              <a:t>L’I/A presenta un </a:t>
            </a:r>
            <a:r>
              <a:rPr lang="ca-ES" b="1" dirty="0" smtClean="0">
                <a:solidFill>
                  <a:schemeClr val="tx1"/>
                </a:solidFill>
              </a:rPr>
              <a:t>desmotivació vers als aprenentatges </a:t>
            </a:r>
            <a:r>
              <a:rPr lang="ca-ES" dirty="0" smtClean="0">
                <a:solidFill>
                  <a:schemeClr val="tx1"/>
                </a:solidFill>
              </a:rPr>
              <a:t>i els seus estudis. </a:t>
            </a:r>
            <a:endParaRPr lang="ca-ES" dirty="0">
              <a:solidFill>
                <a:schemeClr val="tx1"/>
              </a:solidFill>
            </a:endParaRPr>
          </a:p>
        </p:txBody>
      </p:sp>
      <p:sp>
        <p:nvSpPr>
          <p:cNvPr id="5" name="Rectángulo redondeado 4"/>
          <p:cNvSpPr/>
          <p:nvPr/>
        </p:nvSpPr>
        <p:spPr>
          <a:xfrm>
            <a:off x="573985" y="1274693"/>
            <a:ext cx="10647009" cy="640080"/>
          </a:xfrm>
          <a:prstGeom prst="roundRect">
            <a:avLst/>
          </a:prstGeom>
          <a:solidFill>
            <a:srgbClr val="F7B33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2800" b="1" dirty="0" smtClean="0">
                <a:solidFill>
                  <a:schemeClr val="tx1"/>
                </a:solidFill>
              </a:rPr>
              <a:t>Aspectes conductuals i emocionals de l’infant i/o adolescent</a:t>
            </a:r>
            <a:endParaRPr lang="ca-ES" sz="2800" b="1" dirty="0">
              <a:solidFill>
                <a:schemeClr val="tx1"/>
              </a:solidFill>
            </a:endParaRPr>
          </a:p>
        </p:txBody>
      </p:sp>
    </p:spTree>
    <p:extLst>
      <p:ext uri="{BB962C8B-B14F-4D97-AF65-F5344CB8AC3E}">
        <p14:creationId xmlns:p14="http://schemas.microsoft.com/office/powerpoint/2010/main" val="2017732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048171-398B-45FF-91C7-119F219D18DC}"/>
              </a:ext>
            </a:extLst>
          </p:cNvPr>
          <p:cNvSpPr>
            <a:spLocks noGrp="1"/>
          </p:cNvSpPr>
          <p:nvPr>
            <p:ph type="title"/>
          </p:nvPr>
        </p:nvSpPr>
        <p:spPr>
          <a:xfrm>
            <a:off x="691551" y="364421"/>
            <a:ext cx="7029091" cy="660815"/>
          </a:xfrm>
        </p:spPr>
        <p:txBody>
          <a:bodyPr>
            <a:normAutofit/>
          </a:bodyPr>
          <a:lstStyle/>
          <a:p>
            <a:r>
              <a:rPr lang="ca-ES" sz="2000" b="1" dirty="0"/>
              <a:t>L’apoderament de la família: </a:t>
            </a:r>
            <a:r>
              <a:rPr lang="ca-ES" sz="2000" b="1" dirty="0" smtClean="0"/>
              <a:t/>
            </a:r>
            <a:br>
              <a:rPr lang="ca-ES" sz="2000" b="1" dirty="0" smtClean="0"/>
            </a:br>
            <a:r>
              <a:rPr lang="ca-ES" sz="2000" b="1" dirty="0" smtClean="0"/>
              <a:t>el </a:t>
            </a:r>
            <a:r>
              <a:rPr lang="ca-ES" sz="2000" b="1" dirty="0"/>
              <a:t>vincle i la gestió del conflicte</a:t>
            </a:r>
            <a:endParaRPr lang="ca-ES" sz="2000" dirty="0"/>
          </a:p>
        </p:txBody>
      </p:sp>
      <p:sp>
        <p:nvSpPr>
          <p:cNvPr id="4" name="Rectángulo 3"/>
          <p:cNvSpPr/>
          <p:nvPr/>
        </p:nvSpPr>
        <p:spPr>
          <a:xfrm>
            <a:off x="2485505" y="1337562"/>
            <a:ext cx="7348450" cy="892552"/>
          </a:xfrm>
          <a:prstGeom prst="rect">
            <a:avLst/>
          </a:prstGeom>
        </p:spPr>
        <p:txBody>
          <a:bodyPr wrap="square">
            <a:spAutoFit/>
          </a:bodyPr>
          <a:lstStyle/>
          <a:p>
            <a:r>
              <a:rPr lang="ca-ES" sz="2800" b="1" dirty="0" smtClean="0">
                <a:solidFill>
                  <a:srgbClr val="7030A0"/>
                </a:solidFill>
              </a:rPr>
              <a:t>SERVEIS D’ATENCIÓ A LA FAMÍLIA i LA INFÀNCIA</a:t>
            </a:r>
            <a:endParaRPr lang="ca-ES" sz="2800" b="1" dirty="0">
              <a:solidFill>
                <a:srgbClr val="7030A0"/>
              </a:solidFill>
            </a:endParaRPr>
          </a:p>
          <a:p>
            <a:endParaRPr lang="ca-ES" sz="2400" dirty="0"/>
          </a:p>
        </p:txBody>
      </p:sp>
      <p:sp>
        <p:nvSpPr>
          <p:cNvPr id="9" name="CuadroTexto 8"/>
          <p:cNvSpPr txBox="1"/>
          <p:nvPr/>
        </p:nvSpPr>
        <p:spPr>
          <a:xfrm>
            <a:off x="1362693" y="2542440"/>
            <a:ext cx="3213463" cy="3046988"/>
          </a:xfrm>
          <a:prstGeom prst="rect">
            <a:avLst/>
          </a:prstGeom>
          <a:ln w="28575">
            <a:solidFill>
              <a:schemeClr val="accent2"/>
            </a:solidFill>
          </a:ln>
          <a:effectLst/>
        </p:spPr>
        <p:style>
          <a:lnRef idx="2">
            <a:schemeClr val="accent2"/>
          </a:lnRef>
          <a:fillRef idx="1">
            <a:schemeClr val="lt1"/>
          </a:fillRef>
          <a:effectRef idx="0">
            <a:schemeClr val="accent2"/>
          </a:effectRef>
          <a:fontRef idx="minor">
            <a:schemeClr val="dk1"/>
          </a:fontRef>
        </p:style>
        <p:txBody>
          <a:bodyPr wrap="square" rtlCol="0">
            <a:spAutoFit/>
          </a:bodyPr>
          <a:lstStyle/>
          <a:p>
            <a:r>
              <a:rPr lang="ca-ES" sz="2400" dirty="0" smtClean="0"/>
              <a:t>Telèfon Infància Respon</a:t>
            </a:r>
          </a:p>
          <a:p>
            <a:r>
              <a:rPr lang="ca-ES" sz="2400" dirty="0" smtClean="0"/>
              <a:t>SOMIA</a:t>
            </a:r>
          </a:p>
          <a:p>
            <a:r>
              <a:rPr lang="ca-ES" sz="2400" dirty="0" smtClean="0"/>
              <a:t>Espai Psicologia</a:t>
            </a:r>
          </a:p>
          <a:p>
            <a:r>
              <a:rPr lang="ca-ES" sz="2400" dirty="0" smtClean="0"/>
              <a:t>Espai Mediació</a:t>
            </a:r>
          </a:p>
          <a:p>
            <a:r>
              <a:rPr lang="ca-ES" sz="2400" dirty="0" smtClean="0"/>
              <a:t>Projecte Endavant</a:t>
            </a:r>
          </a:p>
          <a:p>
            <a:r>
              <a:rPr lang="ca-ES" sz="2400" dirty="0" smtClean="0"/>
              <a:t>Projecte </a:t>
            </a:r>
            <a:r>
              <a:rPr lang="ca-ES" sz="2400" dirty="0" err="1" smtClean="0"/>
              <a:t>Olimpo</a:t>
            </a:r>
            <a:endParaRPr lang="ca-ES" sz="2400" dirty="0" smtClean="0"/>
          </a:p>
          <a:p>
            <a:r>
              <a:rPr lang="ca-ES" sz="2400" dirty="0" smtClean="0"/>
              <a:t>Espai Aprendre</a:t>
            </a:r>
          </a:p>
          <a:p>
            <a:r>
              <a:rPr lang="ca-ES" sz="2400" dirty="0" smtClean="0"/>
              <a:t>Escola de Pares</a:t>
            </a:r>
            <a:endParaRPr lang="ca-ES" sz="2400" dirty="0"/>
          </a:p>
        </p:txBody>
      </p:sp>
      <p:sp>
        <p:nvSpPr>
          <p:cNvPr id="10" name="CuadroTexto 9"/>
          <p:cNvSpPr txBox="1"/>
          <p:nvPr/>
        </p:nvSpPr>
        <p:spPr>
          <a:xfrm>
            <a:off x="5773782" y="2047234"/>
            <a:ext cx="5812972" cy="409342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gn="just">
              <a:buFont typeface="Wingdings" panose="05000000000000000000" pitchFamily="2" charset="2"/>
              <a:buChar char="Ø"/>
            </a:pPr>
            <a:r>
              <a:rPr lang="ca-ES" sz="2000" dirty="0"/>
              <a:t>La </a:t>
            </a:r>
            <a:r>
              <a:rPr lang="ca-ES" sz="2000" b="1" dirty="0"/>
              <a:t>mirada del professional </a:t>
            </a:r>
            <a:r>
              <a:rPr lang="ca-ES" sz="2000" dirty="0"/>
              <a:t>sempre està centrada en el benestar dels i les menors d’edat</a:t>
            </a:r>
          </a:p>
          <a:p>
            <a:pPr marL="285750" indent="-285750" algn="just">
              <a:buFont typeface="Wingdings" panose="05000000000000000000" pitchFamily="2" charset="2"/>
              <a:buChar char="Ø"/>
            </a:pPr>
            <a:r>
              <a:rPr lang="ca-ES" sz="2000" dirty="0"/>
              <a:t>El </a:t>
            </a:r>
            <a:r>
              <a:rPr lang="ca-ES" sz="2000" b="1" dirty="0"/>
              <a:t>marc d’actuació </a:t>
            </a:r>
            <a:r>
              <a:rPr lang="ca-ES" sz="2000" dirty="0"/>
              <a:t>és detectar i gestionar situacions que generin malestar en els i les infants o adolescents</a:t>
            </a:r>
          </a:p>
          <a:p>
            <a:pPr marL="285750" indent="-285750" algn="just">
              <a:buFont typeface="Wingdings" panose="05000000000000000000" pitchFamily="2" charset="2"/>
              <a:buChar char="Ø"/>
            </a:pPr>
            <a:r>
              <a:rPr lang="ca-ES" sz="2000" dirty="0" smtClean="0"/>
              <a:t>El </a:t>
            </a:r>
            <a:r>
              <a:rPr lang="ca-ES" sz="2000" b="1" dirty="0"/>
              <a:t>focus de treball </a:t>
            </a:r>
            <a:r>
              <a:rPr lang="ca-ES" sz="2000" dirty="0"/>
              <a:t>és </a:t>
            </a:r>
            <a:r>
              <a:rPr lang="ca-ES" sz="2000" dirty="0" smtClean="0"/>
              <a:t>el treball sobre el vincle segur entre pares/mares i fills o filles</a:t>
            </a:r>
            <a:endParaRPr lang="ca-ES" sz="2000" dirty="0"/>
          </a:p>
          <a:p>
            <a:pPr marL="285750" indent="-285750" algn="just">
              <a:buFont typeface="Wingdings" panose="05000000000000000000" pitchFamily="2" charset="2"/>
              <a:buChar char="Ø"/>
            </a:pPr>
            <a:r>
              <a:rPr lang="ca-ES" sz="2000" dirty="0"/>
              <a:t>L’</a:t>
            </a:r>
            <a:r>
              <a:rPr lang="ca-ES" sz="2000" b="1" dirty="0"/>
              <a:t>objectiu</a:t>
            </a:r>
            <a:r>
              <a:rPr lang="ca-ES" sz="2000" dirty="0"/>
              <a:t> és retornar la responsabilitat als </a:t>
            </a:r>
            <a:r>
              <a:rPr lang="ca-ES" sz="2000" dirty="0" smtClean="0"/>
              <a:t>progenitors i enfortir la confiança familiar, </a:t>
            </a:r>
            <a:r>
              <a:rPr lang="ca-ES" sz="2000" dirty="0"/>
              <a:t>a partir de la reflexió, l’apoderament i la gestió dels </a:t>
            </a:r>
            <a:r>
              <a:rPr lang="ca-ES" sz="2000" dirty="0" smtClean="0"/>
              <a:t>conflictes</a:t>
            </a:r>
          </a:p>
          <a:p>
            <a:pPr marL="285750" indent="-285750" algn="just">
              <a:buFont typeface="Wingdings" panose="05000000000000000000" pitchFamily="2" charset="2"/>
              <a:buChar char="Ø"/>
            </a:pPr>
            <a:r>
              <a:rPr lang="ca-ES" sz="2000" dirty="0"/>
              <a:t>No es treballa en relacions on hi hagi maltractament físic o violència de </a:t>
            </a:r>
            <a:r>
              <a:rPr lang="ca-ES" sz="2000" dirty="0" smtClean="0"/>
              <a:t>gènere</a:t>
            </a:r>
            <a:endParaRPr lang="ca-ES" sz="2000" dirty="0"/>
          </a:p>
        </p:txBody>
      </p:sp>
    </p:spTree>
    <p:extLst>
      <p:ext uri="{BB962C8B-B14F-4D97-AF65-F5344CB8AC3E}">
        <p14:creationId xmlns:p14="http://schemas.microsoft.com/office/powerpoint/2010/main" val="3111745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 experiència AS - LD" id="{8A5B6D6B-14DD-4253-A6A5-BB7725B956DF}" vid="{CCA82710-A81D-4488-8216-9EA9DB4AAD69}"/>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466</TotalTime>
  <Words>2012</Words>
  <Application>Microsoft Office PowerPoint</Application>
  <PresentationFormat>Panorámica</PresentationFormat>
  <Paragraphs>277</Paragraphs>
  <Slides>25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Calibri Light</vt:lpstr>
      <vt:lpstr>Wingdings</vt:lpstr>
      <vt:lpstr>Tema de Office</vt:lpstr>
      <vt:lpstr>L’apoderament de la família:  el vincle i la gestió del conflicte</vt:lpstr>
      <vt:lpstr>ESPAI APRENDRE Associació invia</vt:lpstr>
      <vt:lpstr>ESPAI APRENDRE Associació invia</vt:lpstr>
      <vt:lpstr>ESPAI APRENDRE Associació invia</vt:lpstr>
      <vt:lpstr>ESPAI APRENDRE Associació Invia</vt:lpstr>
      <vt:lpstr>ESPAI APRENDRE Associació Invia</vt:lpstr>
      <vt:lpstr>ESPAI APRENDRE Associació Invia</vt:lpstr>
      <vt:lpstr>ESPAI APRENDRE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lpstr>L’apoderament de la família:  el vincle i la gestió del conflicte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L’apoderament de la família:  el vincle i la gestió del conflicte</dc:title>
  <dc:creator>Lorena Domínguez</dc:creator>
  <cp:lastModifiedBy>Lorena Domínguez</cp:lastModifiedBy>
  <cp:revision>75</cp:revision>
  <dcterms:created xsi:type="dcterms:W3CDTF">2019-03-05T16:39:11Z</dcterms:created>
  <dcterms:modified xsi:type="dcterms:W3CDTF">2019-03-12T17:14:18Z</dcterms:modified>
</cp:coreProperties>
</file>